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7" r:id="rId2"/>
    <p:sldId id="409" r:id="rId3"/>
    <p:sldId id="410" r:id="rId4"/>
    <p:sldId id="301" r:id="rId5"/>
    <p:sldId id="326" r:id="rId6"/>
    <p:sldId id="380" r:id="rId7"/>
    <p:sldId id="392" r:id="rId8"/>
    <p:sldId id="405" r:id="rId9"/>
    <p:sldId id="394" r:id="rId10"/>
    <p:sldId id="395" r:id="rId11"/>
    <p:sldId id="396" r:id="rId12"/>
    <p:sldId id="397" r:id="rId13"/>
    <p:sldId id="398" r:id="rId14"/>
    <p:sldId id="399" r:id="rId15"/>
    <p:sldId id="400" r:id="rId16"/>
    <p:sldId id="401"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76"/>
    <p:restoredTop sz="93503"/>
  </p:normalViewPr>
  <p:slideViewPr>
    <p:cSldViewPr snapToGrid="0" snapToObjects="1">
      <p:cViewPr varScale="1">
        <p:scale>
          <a:sx n="101" d="100"/>
          <a:sy n="101" d="100"/>
        </p:scale>
        <p:origin x="760"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741333-1B8C-1B40-B563-D69B8B00BA5B}" type="datetimeFigureOut">
              <a:rPr lang="en-US" smtClean="0"/>
              <a:t>8/23/24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469A86-5756-AF41-B4BD-753229A3EF3A}" type="slidenum">
              <a:rPr lang="en-US" smtClean="0"/>
              <a:t>‹#›</a:t>
            </a:fld>
            <a:endParaRPr lang="en-US"/>
          </a:p>
        </p:txBody>
      </p:sp>
    </p:spTree>
    <p:extLst>
      <p:ext uri="{BB962C8B-B14F-4D97-AF65-F5344CB8AC3E}">
        <p14:creationId xmlns:p14="http://schemas.microsoft.com/office/powerpoint/2010/main" val="3106356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Lay Class</a:t>
            </a:r>
          </a:p>
          <a:p>
            <a:r>
              <a:rPr lang="en-US" sz="1200" b="0" i="0" u="none" strike="noStrike" kern="1200" dirty="0">
                <a:solidFill>
                  <a:schemeClr val="tx1"/>
                </a:solidFill>
                <a:effectLst/>
                <a:latin typeface="+mn-lt"/>
                <a:ea typeface="+mn-ea"/>
                <a:cs typeface="+mn-cs"/>
              </a:rPr>
              <a:t>            Modular 1:1</a:t>
            </a:r>
          </a:p>
          <a:p>
            <a:r>
              <a:rPr lang="en-US" sz="1200" b="0" i="0" u="none" strike="noStrike" kern="1200" dirty="0">
                <a:solidFill>
                  <a:schemeClr val="tx1"/>
                </a:solidFill>
                <a:effectLst/>
                <a:latin typeface="+mn-lt"/>
                <a:ea typeface="+mn-ea"/>
                <a:cs typeface="+mn-cs"/>
              </a:rPr>
              <a:t>            8/23, 9/6, 9/20</a:t>
            </a:r>
          </a:p>
          <a:p>
            <a:r>
              <a:rPr lang="en-US" sz="1200" b="0" i="0" u="none" strike="noStrike" kern="1200" dirty="0">
                <a:solidFill>
                  <a:schemeClr val="tx1"/>
                </a:solidFill>
                <a:effectLst/>
                <a:latin typeface="+mn-lt"/>
                <a:ea typeface="+mn-ea"/>
                <a:cs typeface="+mn-cs"/>
              </a:rPr>
              <a:t>            9:30 Each Sunday</a:t>
            </a:r>
          </a:p>
          <a:p>
            <a:endParaRPr lang="en-US" dirty="0"/>
          </a:p>
        </p:txBody>
      </p:sp>
      <p:sp>
        <p:nvSpPr>
          <p:cNvPr id="4" name="Slide Number Placeholder 3"/>
          <p:cNvSpPr>
            <a:spLocks noGrp="1"/>
          </p:cNvSpPr>
          <p:nvPr>
            <p:ph type="sldNum" sz="quarter" idx="5"/>
          </p:nvPr>
        </p:nvSpPr>
        <p:spPr/>
        <p:txBody>
          <a:bodyPr/>
          <a:lstStyle/>
          <a:p>
            <a:fld id="{7CD62FB2-CF15-064E-9DC1-F964C0A8969A}" type="slidenum">
              <a:rPr lang="en-US" smtClean="0"/>
              <a:t>4</a:t>
            </a:fld>
            <a:endParaRPr lang="en-US"/>
          </a:p>
        </p:txBody>
      </p:sp>
    </p:spTree>
    <p:extLst>
      <p:ext uri="{BB962C8B-B14F-4D97-AF65-F5344CB8AC3E}">
        <p14:creationId xmlns:p14="http://schemas.microsoft.com/office/powerpoint/2010/main" val="1386749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310CE-7046-2345-BA55-278AD89AB0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3C7A11-628D-994B-8E86-9326C4C43C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7D8038-8B3E-6048-ABCE-EE1A3A994B51}"/>
              </a:ext>
            </a:extLst>
          </p:cNvPr>
          <p:cNvSpPr>
            <a:spLocks noGrp="1"/>
          </p:cNvSpPr>
          <p:nvPr>
            <p:ph type="dt" sz="half" idx="10"/>
          </p:nvPr>
        </p:nvSpPr>
        <p:spPr/>
        <p:txBody>
          <a:bodyPr/>
          <a:lstStyle/>
          <a:p>
            <a:fld id="{4903918C-D32C-DF47-A308-CE222A4498E3}" type="datetimeFigureOut">
              <a:rPr lang="en-US" smtClean="0"/>
              <a:t>8/23/24</a:t>
            </a:fld>
            <a:endParaRPr lang="en-US"/>
          </a:p>
        </p:txBody>
      </p:sp>
      <p:sp>
        <p:nvSpPr>
          <p:cNvPr id="5" name="Footer Placeholder 4">
            <a:extLst>
              <a:ext uri="{FF2B5EF4-FFF2-40B4-BE49-F238E27FC236}">
                <a16:creationId xmlns:a16="http://schemas.microsoft.com/office/drawing/2014/main" id="{62FA865B-68A5-C84C-97FE-DC4033C962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8C668-42C6-6C44-9F7A-D0EC5F811CC1}"/>
              </a:ext>
            </a:extLst>
          </p:cNvPr>
          <p:cNvSpPr>
            <a:spLocks noGrp="1"/>
          </p:cNvSpPr>
          <p:nvPr>
            <p:ph type="sldNum" sz="quarter" idx="12"/>
          </p:nvPr>
        </p:nvSpPr>
        <p:spPr/>
        <p:txBody>
          <a:bodyPr/>
          <a:lstStyle/>
          <a:p>
            <a:fld id="{E27F8A2A-FF9B-8F45-9F37-82105EE95271}" type="slidenum">
              <a:rPr lang="en-US" smtClean="0"/>
              <a:t>‹#›</a:t>
            </a:fld>
            <a:endParaRPr lang="en-US"/>
          </a:p>
        </p:txBody>
      </p:sp>
    </p:spTree>
    <p:extLst>
      <p:ext uri="{BB962C8B-B14F-4D97-AF65-F5344CB8AC3E}">
        <p14:creationId xmlns:p14="http://schemas.microsoft.com/office/powerpoint/2010/main" val="2019592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E6EA1-17D5-9E4D-81FA-22F1E03AAC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2FB5B3-B466-A44E-BE2D-8A9F1D7A5A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6F0919-F268-DD49-9312-3874C3240703}"/>
              </a:ext>
            </a:extLst>
          </p:cNvPr>
          <p:cNvSpPr>
            <a:spLocks noGrp="1"/>
          </p:cNvSpPr>
          <p:nvPr>
            <p:ph type="dt" sz="half" idx="10"/>
          </p:nvPr>
        </p:nvSpPr>
        <p:spPr/>
        <p:txBody>
          <a:bodyPr/>
          <a:lstStyle/>
          <a:p>
            <a:fld id="{4903918C-D32C-DF47-A308-CE222A4498E3}" type="datetimeFigureOut">
              <a:rPr lang="en-US" smtClean="0"/>
              <a:t>8/23/24</a:t>
            </a:fld>
            <a:endParaRPr lang="en-US"/>
          </a:p>
        </p:txBody>
      </p:sp>
      <p:sp>
        <p:nvSpPr>
          <p:cNvPr id="5" name="Footer Placeholder 4">
            <a:extLst>
              <a:ext uri="{FF2B5EF4-FFF2-40B4-BE49-F238E27FC236}">
                <a16:creationId xmlns:a16="http://schemas.microsoft.com/office/drawing/2014/main" id="{D80477A4-6946-7B45-9418-A9734CC4F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86612A-DC4B-D940-9D5B-1BE4980FAED4}"/>
              </a:ext>
            </a:extLst>
          </p:cNvPr>
          <p:cNvSpPr>
            <a:spLocks noGrp="1"/>
          </p:cNvSpPr>
          <p:nvPr>
            <p:ph type="sldNum" sz="quarter" idx="12"/>
          </p:nvPr>
        </p:nvSpPr>
        <p:spPr/>
        <p:txBody>
          <a:bodyPr/>
          <a:lstStyle/>
          <a:p>
            <a:fld id="{E27F8A2A-FF9B-8F45-9F37-82105EE95271}" type="slidenum">
              <a:rPr lang="en-US" smtClean="0"/>
              <a:t>‹#›</a:t>
            </a:fld>
            <a:endParaRPr lang="en-US"/>
          </a:p>
        </p:txBody>
      </p:sp>
    </p:spTree>
    <p:extLst>
      <p:ext uri="{BB962C8B-B14F-4D97-AF65-F5344CB8AC3E}">
        <p14:creationId xmlns:p14="http://schemas.microsoft.com/office/powerpoint/2010/main" val="3529907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953360-6F78-4144-9104-21DD4311B4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A4C769-C0BC-D94D-9173-23D10F02D8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37424C-01FA-AC4D-B5E6-6CC855E041F6}"/>
              </a:ext>
            </a:extLst>
          </p:cNvPr>
          <p:cNvSpPr>
            <a:spLocks noGrp="1"/>
          </p:cNvSpPr>
          <p:nvPr>
            <p:ph type="dt" sz="half" idx="10"/>
          </p:nvPr>
        </p:nvSpPr>
        <p:spPr/>
        <p:txBody>
          <a:bodyPr/>
          <a:lstStyle/>
          <a:p>
            <a:fld id="{4903918C-D32C-DF47-A308-CE222A4498E3}" type="datetimeFigureOut">
              <a:rPr lang="en-US" smtClean="0"/>
              <a:t>8/23/24</a:t>
            </a:fld>
            <a:endParaRPr lang="en-US"/>
          </a:p>
        </p:txBody>
      </p:sp>
      <p:sp>
        <p:nvSpPr>
          <p:cNvPr id="5" name="Footer Placeholder 4">
            <a:extLst>
              <a:ext uri="{FF2B5EF4-FFF2-40B4-BE49-F238E27FC236}">
                <a16:creationId xmlns:a16="http://schemas.microsoft.com/office/drawing/2014/main" id="{3616993A-4942-5949-9734-4E9DBB4227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50EA9E-3AFA-5F47-A62C-8956D9C47636}"/>
              </a:ext>
            </a:extLst>
          </p:cNvPr>
          <p:cNvSpPr>
            <a:spLocks noGrp="1"/>
          </p:cNvSpPr>
          <p:nvPr>
            <p:ph type="sldNum" sz="quarter" idx="12"/>
          </p:nvPr>
        </p:nvSpPr>
        <p:spPr/>
        <p:txBody>
          <a:bodyPr/>
          <a:lstStyle/>
          <a:p>
            <a:fld id="{E27F8A2A-FF9B-8F45-9F37-82105EE95271}" type="slidenum">
              <a:rPr lang="en-US" smtClean="0"/>
              <a:t>‹#›</a:t>
            </a:fld>
            <a:endParaRPr lang="en-US"/>
          </a:p>
        </p:txBody>
      </p:sp>
    </p:spTree>
    <p:extLst>
      <p:ext uri="{BB962C8B-B14F-4D97-AF65-F5344CB8AC3E}">
        <p14:creationId xmlns:p14="http://schemas.microsoft.com/office/powerpoint/2010/main" val="3455795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4AA0A-BBAF-3947-8915-11BAC88221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7EDD9C-9275-F245-83A1-3A8F156FB3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CB5B1C-C49F-6846-8838-5653BFCE7114}"/>
              </a:ext>
            </a:extLst>
          </p:cNvPr>
          <p:cNvSpPr>
            <a:spLocks noGrp="1"/>
          </p:cNvSpPr>
          <p:nvPr>
            <p:ph type="dt" sz="half" idx="10"/>
          </p:nvPr>
        </p:nvSpPr>
        <p:spPr/>
        <p:txBody>
          <a:bodyPr/>
          <a:lstStyle/>
          <a:p>
            <a:fld id="{4903918C-D32C-DF47-A308-CE222A4498E3}" type="datetimeFigureOut">
              <a:rPr lang="en-US" smtClean="0"/>
              <a:t>8/23/24</a:t>
            </a:fld>
            <a:endParaRPr lang="en-US"/>
          </a:p>
        </p:txBody>
      </p:sp>
      <p:sp>
        <p:nvSpPr>
          <p:cNvPr id="5" name="Footer Placeholder 4">
            <a:extLst>
              <a:ext uri="{FF2B5EF4-FFF2-40B4-BE49-F238E27FC236}">
                <a16:creationId xmlns:a16="http://schemas.microsoft.com/office/drawing/2014/main" id="{9AD01F49-E39F-E446-9CCA-2EA9F286B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BECFF-EBBF-3C42-8F11-F9C898678EEB}"/>
              </a:ext>
            </a:extLst>
          </p:cNvPr>
          <p:cNvSpPr>
            <a:spLocks noGrp="1"/>
          </p:cNvSpPr>
          <p:nvPr>
            <p:ph type="sldNum" sz="quarter" idx="12"/>
          </p:nvPr>
        </p:nvSpPr>
        <p:spPr/>
        <p:txBody>
          <a:bodyPr/>
          <a:lstStyle/>
          <a:p>
            <a:fld id="{E27F8A2A-FF9B-8F45-9F37-82105EE95271}" type="slidenum">
              <a:rPr lang="en-US" smtClean="0"/>
              <a:t>‹#›</a:t>
            </a:fld>
            <a:endParaRPr lang="en-US"/>
          </a:p>
        </p:txBody>
      </p:sp>
    </p:spTree>
    <p:extLst>
      <p:ext uri="{BB962C8B-B14F-4D97-AF65-F5344CB8AC3E}">
        <p14:creationId xmlns:p14="http://schemas.microsoft.com/office/powerpoint/2010/main" val="2345558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E6D9D-3D2D-504D-A9E1-F2A8E7E334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F73791-1B6D-0A47-B309-AFC892159F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E8BD04-5E0E-BF4E-9BA9-8948B110BAD3}"/>
              </a:ext>
            </a:extLst>
          </p:cNvPr>
          <p:cNvSpPr>
            <a:spLocks noGrp="1"/>
          </p:cNvSpPr>
          <p:nvPr>
            <p:ph type="dt" sz="half" idx="10"/>
          </p:nvPr>
        </p:nvSpPr>
        <p:spPr/>
        <p:txBody>
          <a:bodyPr/>
          <a:lstStyle/>
          <a:p>
            <a:fld id="{4903918C-D32C-DF47-A308-CE222A4498E3}" type="datetimeFigureOut">
              <a:rPr lang="en-US" smtClean="0"/>
              <a:t>8/23/24</a:t>
            </a:fld>
            <a:endParaRPr lang="en-US"/>
          </a:p>
        </p:txBody>
      </p:sp>
      <p:sp>
        <p:nvSpPr>
          <p:cNvPr id="5" name="Footer Placeholder 4">
            <a:extLst>
              <a:ext uri="{FF2B5EF4-FFF2-40B4-BE49-F238E27FC236}">
                <a16:creationId xmlns:a16="http://schemas.microsoft.com/office/drawing/2014/main" id="{57A59A01-CF2B-9242-B5D6-B0F52B35BF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8D043B-7B5F-BE4E-B393-8E3282298050}"/>
              </a:ext>
            </a:extLst>
          </p:cNvPr>
          <p:cNvSpPr>
            <a:spLocks noGrp="1"/>
          </p:cNvSpPr>
          <p:nvPr>
            <p:ph type="sldNum" sz="quarter" idx="12"/>
          </p:nvPr>
        </p:nvSpPr>
        <p:spPr/>
        <p:txBody>
          <a:bodyPr/>
          <a:lstStyle/>
          <a:p>
            <a:fld id="{E27F8A2A-FF9B-8F45-9F37-82105EE95271}" type="slidenum">
              <a:rPr lang="en-US" smtClean="0"/>
              <a:t>‹#›</a:t>
            </a:fld>
            <a:endParaRPr lang="en-US"/>
          </a:p>
        </p:txBody>
      </p:sp>
    </p:spTree>
    <p:extLst>
      <p:ext uri="{BB962C8B-B14F-4D97-AF65-F5344CB8AC3E}">
        <p14:creationId xmlns:p14="http://schemas.microsoft.com/office/powerpoint/2010/main" val="3636628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3CB45-D42D-2546-BC3F-42C76BEEEE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747389-ACA0-2C44-9AAE-57C4B33459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859736-48E5-A542-85A2-086D66035C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8650D2-3C1B-004C-A5E5-73A38AADC4B5}"/>
              </a:ext>
            </a:extLst>
          </p:cNvPr>
          <p:cNvSpPr>
            <a:spLocks noGrp="1"/>
          </p:cNvSpPr>
          <p:nvPr>
            <p:ph type="dt" sz="half" idx="10"/>
          </p:nvPr>
        </p:nvSpPr>
        <p:spPr/>
        <p:txBody>
          <a:bodyPr/>
          <a:lstStyle/>
          <a:p>
            <a:fld id="{4903918C-D32C-DF47-A308-CE222A4498E3}" type="datetimeFigureOut">
              <a:rPr lang="en-US" smtClean="0"/>
              <a:t>8/23/24</a:t>
            </a:fld>
            <a:endParaRPr lang="en-US"/>
          </a:p>
        </p:txBody>
      </p:sp>
      <p:sp>
        <p:nvSpPr>
          <p:cNvPr id="6" name="Footer Placeholder 5">
            <a:extLst>
              <a:ext uri="{FF2B5EF4-FFF2-40B4-BE49-F238E27FC236}">
                <a16:creationId xmlns:a16="http://schemas.microsoft.com/office/drawing/2014/main" id="{416A3FCB-9F6A-1F42-BF20-40A8445B6F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51A1BC-83A6-DB4E-AA62-CAB264220A48}"/>
              </a:ext>
            </a:extLst>
          </p:cNvPr>
          <p:cNvSpPr>
            <a:spLocks noGrp="1"/>
          </p:cNvSpPr>
          <p:nvPr>
            <p:ph type="sldNum" sz="quarter" idx="12"/>
          </p:nvPr>
        </p:nvSpPr>
        <p:spPr/>
        <p:txBody>
          <a:bodyPr/>
          <a:lstStyle/>
          <a:p>
            <a:fld id="{E27F8A2A-FF9B-8F45-9F37-82105EE95271}" type="slidenum">
              <a:rPr lang="en-US" smtClean="0"/>
              <a:t>‹#›</a:t>
            </a:fld>
            <a:endParaRPr lang="en-US"/>
          </a:p>
        </p:txBody>
      </p:sp>
    </p:spTree>
    <p:extLst>
      <p:ext uri="{BB962C8B-B14F-4D97-AF65-F5344CB8AC3E}">
        <p14:creationId xmlns:p14="http://schemas.microsoft.com/office/powerpoint/2010/main" val="521130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19256-905C-C04B-8700-FA3B705F75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401FA1-29CA-D54D-AED5-AE9BE89F31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8EE2C2-EE6F-8544-AFB4-576C2E0FF5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AF7512-0C8B-4742-A39A-2A334CDE37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9D780C-2514-1E48-9D6E-966C08997A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EC402A-E06D-6244-80B8-4345A7C47394}"/>
              </a:ext>
            </a:extLst>
          </p:cNvPr>
          <p:cNvSpPr>
            <a:spLocks noGrp="1"/>
          </p:cNvSpPr>
          <p:nvPr>
            <p:ph type="dt" sz="half" idx="10"/>
          </p:nvPr>
        </p:nvSpPr>
        <p:spPr/>
        <p:txBody>
          <a:bodyPr/>
          <a:lstStyle/>
          <a:p>
            <a:fld id="{4903918C-D32C-DF47-A308-CE222A4498E3}" type="datetimeFigureOut">
              <a:rPr lang="en-US" smtClean="0"/>
              <a:t>8/23/24</a:t>
            </a:fld>
            <a:endParaRPr lang="en-US"/>
          </a:p>
        </p:txBody>
      </p:sp>
      <p:sp>
        <p:nvSpPr>
          <p:cNvPr id="8" name="Footer Placeholder 7">
            <a:extLst>
              <a:ext uri="{FF2B5EF4-FFF2-40B4-BE49-F238E27FC236}">
                <a16:creationId xmlns:a16="http://schemas.microsoft.com/office/drawing/2014/main" id="{D3F55328-8863-B44D-A2C1-F2CF138364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6F10A4-E8F6-BF47-8DAC-95FB83FE73D7}"/>
              </a:ext>
            </a:extLst>
          </p:cNvPr>
          <p:cNvSpPr>
            <a:spLocks noGrp="1"/>
          </p:cNvSpPr>
          <p:nvPr>
            <p:ph type="sldNum" sz="quarter" idx="12"/>
          </p:nvPr>
        </p:nvSpPr>
        <p:spPr/>
        <p:txBody>
          <a:bodyPr/>
          <a:lstStyle/>
          <a:p>
            <a:fld id="{E27F8A2A-FF9B-8F45-9F37-82105EE95271}" type="slidenum">
              <a:rPr lang="en-US" smtClean="0"/>
              <a:t>‹#›</a:t>
            </a:fld>
            <a:endParaRPr lang="en-US"/>
          </a:p>
        </p:txBody>
      </p:sp>
    </p:spTree>
    <p:extLst>
      <p:ext uri="{BB962C8B-B14F-4D97-AF65-F5344CB8AC3E}">
        <p14:creationId xmlns:p14="http://schemas.microsoft.com/office/powerpoint/2010/main" val="3317945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60412-5974-FF43-A599-F75BAF3A17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8E6228-B8B2-D34A-B75F-911D27B0D7DC}"/>
              </a:ext>
            </a:extLst>
          </p:cNvPr>
          <p:cNvSpPr>
            <a:spLocks noGrp="1"/>
          </p:cNvSpPr>
          <p:nvPr>
            <p:ph type="dt" sz="half" idx="10"/>
          </p:nvPr>
        </p:nvSpPr>
        <p:spPr/>
        <p:txBody>
          <a:bodyPr/>
          <a:lstStyle/>
          <a:p>
            <a:fld id="{4903918C-D32C-DF47-A308-CE222A4498E3}" type="datetimeFigureOut">
              <a:rPr lang="en-US" smtClean="0"/>
              <a:t>8/23/24</a:t>
            </a:fld>
            <a:endParaRPr lang="en-US"/>
          </a:p>
        </p:txBody>
      </p:sp>
      <p:sp>
        <p:nvSpPr>
          <p:cNvPr id="4" name="Footer Placeholder 3">
            <a:extLst>
              <a:ext uri="{FF2B5EF4-FFF2-40B4-BE49-F238E27FC236}">
                <a16:creationId xmlns:a16="http://schemas.microsoft.com/office/drawing/2014/main" id="{E5A39843-50C2-DD46-8BBB-1CA66D01AD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4A388-CA3F-8A4B-9D7B-B7A48CF32B46}"/>
              </a:ext>
            </a:extLst>
          </p:cNvPr>
          <p:cNvSpPr>
            <a:spLocks noGrp="1"/>
          </p:cNvSpPr>
          <p:nvPr>
            <p:ph type="sldNum" sz="quarter" idx="12"/>
          </p:nvPr>
        </p:nvSpPr>
        <p:spPr/>
        <p:txBody>
          <a:bodyPr/>
          <a:lstStyle/>
          <a:p>
            <a:fld id="{E27F8A2A-FF9B-8F45-9F37-82105EE95271}" type="slidenum">
              <a:rPr lang="en-US" smtClean="0"/>
              <a:t>‹#›</a:t>
            </a:fld>
            <a:endParaRPr lang="en-US"/>
          </a:p>
        </p:txBody>
      </p:sp>
    </p:spTree>
    <p:extLst>
      <p:ext uri="{BB962C8B-B14F-4D97-AF65-F5344CB8AC3E}">
        <p14:creationId xmlns:p14="http://schemas.microsoft.com/office/powerpoint/2010/main" val="966660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53AE2-2B14-5341-A8F8-8F3644E7A647}"/>
              </a:ext>
            </a:extLst>
          </p:cNvPr>
          <p:cNvSpPr>
            <a:spLocks noGrp="1"/>
          </p:cNvSpPr>
          <p:nvPr>
            <p:ph type="dt" sz="half" idx="10"/>
          </p:nvPr>
        </p:nvSpPr>
        <p:spPr/>
        <p:txBody>
          <a:bodyPr/>
          <a:lstStyle/>
          <a:p>
            <a:fld id="{4903918C-D32C-DF47-A308-CE222A4498E3}" type="datetimeFigureOut">
              <a:rPr lang="en-US" smtClean="0"/>
              <a:t>8/23/24</a:t>
            </a:fld>
            <a:endParaRPr lang="en-US"/>
          </a:p>
        </p:txBody>
      </p:sp>
      <p:sp>
        <p:nvSpPr>
          <p:cNvPr id="3" name="Footer Placeholder 2">
            <a:extLst>
              <a:ext uri="{FF2B5EF4-FFF2-40B4-BE49-F238E27FC236}">
                <a16:creationId xmlns:a16="http://schemas.microsoft.com/office/drawing/2014/main" id="{73DC1381-2220-3C4F-901B-AEABBD20A3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C31514-366D-664A-AC15-5B4A5627CC2C}"/>
              </a:ext>
            </a:extLst>
          </p:cNvPr>
          <p:cNvSpPr>
            <a:spLocks noGrp="1"/>
          </p:cNvSpPr>
          <p:nvPr>
            <p:ph type="sldNum" sz="quarter" idx="12"/>
          </p:nvPr>
        </p:nvSpPr>
        <p:spPr/>
        <p:txBody>
          <a:bodyPr/>
          <a:lstStyle/>
          <a:p>
            <a:fld id="{E27F8A2A-FF9B-8F45-9F37-82105EE95271}" type="slidenum">
              <a:rPr lang="en-US" smtClean="0"/>
              <a:t>‹#›</a:t>
            </a:fld>
            <a:endParaRPr lang="en-US"/>
          </a:p>
        </p:txBody>
      </p:sp>
    </p:spTree>
    <p:extLst>
      <p:ext uri="{BB962C8B-B14F-4D97-AF65-F5344CB8AC3E}">
        <p14:creationId xmlns:p14="http://schemas.microsoft.com/office/powerpoint/2010/main" val="2516071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E4D05-3334-7947-BF84-4D21628D70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98577D-8194-3C4F-81DB-01F45A0AC7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0848ED-8076-6E48-99F3-B1217645B3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0030C8-E423-1C49-8E7C-F60A7B841352}"/>
              </a:ext>
            </a:extLst>
          </p:cNvPr>
          <p:cNvSpPr>
            <a:spLocks noGrp="1"/>
          </p:cNvSpPr>
          <p:nvPr>
            <p:ph type="dt" sz="half" idx="10"/>
          </p:nvPr>
        </p:nvSpPr>
        <p:spPr/>
        <p:txBody>
          <a:bodyPr/>
          <a:lstStyle/>
          <a:p>
            <a:fld id="{4903918C-D32C-DF47-A308-CE222A4498E3}" type="datetimeFigureOut">
              <a:rPr lang="en-US" smtClean="0"/>
              <a:t>8/23/24</a:t>
            </a:fld>
            <a:endParaRPr lang="en-US"/>
          </a:p>
        </p:txBody>
      </p:sp>
      <p:sp>
        <p:nvSpPr>
          <p:cNvPr id="6" name="Footer Placeholder 5">
            <a:extLst>
              <a:ext uri="{FF2B5EF4-FFF2-40B4-BE49-F238E27FC236}">
                <a16:creationId xmlns:a16="http://schemas.microsoft.com/office/drawing/2014/main" id="{404DCB2C-68AB-2B4C-9033-4D4B990DB1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6F4DB-AB1F-B247-B164-DE672439B64B}"/>
              </a:ext>
            </a:extLst>
          </p:cNvPr>
          <p:cNvSpPr>
            <a:spLocks noGrp="1"/>
          </p:cNvSpPr>
          <p:nvPr>
            <p:ph type="sldNum" sz="quarter" idx="12"/>
          </p:nvPr>
        </p:nvSpPr>
        <p:spPr/>
        <p:txBody>
          <a:bodyPr/>
          <a:lstStyle/>
          <a:p>
            <a:fld id="{E27F8A2A-FF9B-8F45-9F37-82105EE95271}" type="slidenum">
              <a:rPr lang="en-US" smtClean="0"/>
              <a:t>‹#›</a:t>
            </a:fld>
            <a:endParaRPr lang="en-US"/>
          </a:p>
        </p:txBody>
      </p:sp>
    </p:spTree>
    <p:extLst>
      <p:ext uri="{BB962C8B-B14F-4D97-AF65-F5344CB8AC3E}">
        <p14:creationId xmlns:p14="http://schemas.microsoft.com/office/powerpoint/2010/main" val="4156655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BD310-BD2F-4641-ACB7-B21E0F9560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C1927D-D349-AE4B-9E6B-7600000A5F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4FF706F-EBD9-514C-A0A5-0C34CAA580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1A0A08-707A-DE4C-AABB-8FB6E4BCBD23}"/>
              </a:ext>
            </a:extLst>
          </p:cNvPr>
          <p:cNvSpPr>
            <a:spLocks noGrp="1"/>
          </p:cNvSpPr>
          <p:nvPr>
            <p:ph type="dt" sz="half" idx="10"/>
          </p:nvPr>
        </p:nvSpPr>
        <p:spPr/>
        <p:txBody>
          <a:bodyPr/>
          <a:lstStyle/>
          <a:p>
            <a:fld id="{4903918C-D32C-DF47-A308-CE222A4498E3}" type="datetimeFigureOut">
              <a:rPr lang="en-US" smtClean="0"/>
              <a:t>8/23/24</a:t>
            </a:fld>
            <a:endParaRPr lang="en-US"/>
          </a:p>
        </p:txBody>
      </p:sp>
      <p:sp>
        <p:nvSpPr>
          <p:cNvPr id="6" name="Footer Placeholder 5">
            <a:extLst>
              <a:ext uri="{FF2B5EF4-FFF2-40B4-BE49-F238E27FC236}">
                <a16:creationId xmlns:a16="http://schemas.microsoft.com/office/drawing/2014/main" id="{C55FAFF3-FB92-264C-9BA2-3A5749AFE3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CFC749-9A3D-6C4F-9F52-21431418DF2A}"/>
              </a:ext>
            </a:extLst>
          </p:cNvPr>
          <p:cNvSpPr>
            <a:spLocks noGrp="1"/>
          </p:cNvSpPr>
          <p:nvPr>
            <p:ph type="sldNum" sz="quarter" idx="12"/>
          </p:nvPr>
        </p:nvSpPr>
        <p:spPr/>
        <p:txBody>
          <a:bodyPr/>
          <a:lstStyle/>
          <a:p>
            <a:fld id="{E27F8A2A-FF9B-8F45-9F37-82105EE95271}" type="slidenum">
              <a:rPr lang="en-US" smtClean="0"/>
              <a:t>‹#›</a:t>
            </a:fld>
            <a:endParaRPr lang="en-US"/>
          </a:p>
        </p:txBody>
      </p:sp>
    </p:spTree>
    <p:extLst>
      <p:ext uri="{BB962C8B-B14F-4D97-AF65-F5344CB8AC3E}">
        <p14:creationId xmlns:p14="http://schemas.microsoft.com/office/powerpoint/2010/main" val="4076463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18000">
              <a:schemeClr val="accent1">
                <a:lumMod val="20000"/>
                <a:lumOff val="80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3F31B3-F818-824A-8294-87CA7AF17C39}"/>
              </a:ext>
            </a:extLst>
          </p:cNvPr>
          <p:cNvSpPr>
            <a:spLocks noGrp="1"/>
          </p:cNvSpPr>
          <p:nvPr>
            <p:ph type="title"/>
          </p:nvPr>
        </p:nvSpPr>
        <p:spPr>
          <a:xfrm>
            <a:off x="66666" y="107942"/>
            <a:ext cx="10515600" cy="7064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284136A-27AF-7243-A494-75F8763D91BE}"/>
              </a:ext>
            </a:extLst>
          </p:cNvPr>
          <p:cNvSpPr>
            <a:spLocks noGrp="1"/>
          </p:cNvSpPr>
          <p:nvPr>
            <p:ph type="body" idx="1"/>
          </p:nvPr>
        </p:nvSpPr>
        <p:spPr>
          <a:xfrm>
            <a:off x="1981200" y="1825625"/>
            <a:ext cx="8229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9BF8F4-5B87-3341-AD95-453F544FA1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03918C-D32C-DF47-A308-CE222A4498E3}" type="datetimeFigureOut">
              <a:rPr lang="en-US" smtClean="0"/>
              <a:t>8/23/24</a:t>
            </a:fld>
            <a:endParaRPr lang="en-US"/>
          </a:p>
        </p:txBody>
      </p:sp>
      <p:sp>
        <p:nvSpPr>
          <p:cNvPr id="5" name="Footer Placeholder 4">
            <a:extLst>
              <a:ext uri="{FF2B5EF4-FFF2-40B4-BE49-F238E27FC236}">
                <a16:creationId xmlns:a16="http://schemas.microsoft.com/office/drawing/2014/main" id="{E75C43A5-232D-E34D-AB77-0B16B4FEA9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B66A2F-86D2-3A4A-AC8C-95E1C91EF8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7F8A2A-FF9B-8F45-9F37-82105EE95271}" type="slidenum">
              <a:rPr lang="en-US" smtClean="0"/>
              <a:t>‹#›</a:t>
            </a:fld>
            <a:endParaRPr lang="en-US"/>
          </a:p>
        </p:txBody>
      </p:sp>
    </p:spTree>
    <p:extLst>
      <p:ext uri="{BB962C8B-B14F-4D97-AF65-F5344CB8AC3E}">
        <p14:creationId xmlns:p14="http://schemas.microsoft.com/office/powerpoint/2010/main" val="10010139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CD188-20F9-5044-8F50-3614858BA01B}"/>
              </a:ext>
            </a:extLst>
          </p:cNvPr>
          <p:cNvSpPr>
            <a:spLocks noGrp="1"/>
          </p:cNvSpPr>
          <p:nvPr>
            <p:ph type="ctrTitle"/>
          </p:nvPr>
        </p:nvSpPr>
        <p:spPr>
          <a:xfrm>
            <a:off x="1523999" y="1554119"/>
            <a:ext cx="9144000" cy="1337256"/>
          </a:xfrm>
        </p:spPr>
        <p:txBody>
          <a:bodyPr>
            <a:normAutofit fontScale="90000"/>
          </a:bodyPr>
          <a:lstStyle/>
          <a:p>
            <a:br>
              <a:rPr lang="en-US" dirty="0"/>
            </a:br>
            <a:r>
              <a:rPr lang="en-US" dirty="0"/>
              <a:t>2 Corinthians Ch 13</a:t>
            </a:r>
          </a:p>
        </p:txBody>
      </p:sp>
      <p:sp>
        <p:nvSpPr>
          <p:cNvPr id="3" name="Subtitle 2">
            <a:extLst>
              <a:ext uri="{FF2B5EF4-FFF2-40B4-BE49-F238E27FC236}">
                <a16:creationId xmlns:a16="http://schemas.microsoft.com/office/drawing/2014/main" id="{50668705-AD13-9440-B695-D83CDC149B98}"/>
              </a:ext>
            </a:extLst>
          </p:cNvPr>
          <p:cNvSpPr>
            <a:spLocks noGrp="1"/>
          </p:cNvSpPr>
          <p:nvPr>
            <p:ph type="subTitle" idx="1"/>
          </p:nvPr>
        </p:nvSpPr>
        <p:spPr>
          <a:xfrm>
            <a:off x="4336026" y="3200721"/>
            <a:ext cx="4710608" cy="1479768"/>
          </a:xfrm>
        </p:spPr>
        <p:txBody>
          <a:bodyPr>
            <a:normAutofit/>
          </a:bodyPr>
          <a:lstStyle/>
          <a:p>
            <a:r>
              <a:rPr lang="en-US" sz="3600" b="1" dirty="0"/>
              <a:t>Aug 25, 2024</a:t>
            </a:r>
          </a:p>
          <a:p>
            <a:r>
              <a:rPr lang="en-US" sz="3600" b="1" dirty="0"/>
              <a:t>Module 5, Room 1</a:t>
            </a:r>
          </a:p>
          <a:p>
            <a:endParaRPr lang="en-US" sz="3600" b="1" dirty="0"/>
          </a:p>
        </p:txBody>
      </p:sp>
      <p:pic>
        <p:nvPicPr>
          <p:cNvPr id="4" name="Picture 3">
            <a:extLst>
              <a:ext uri="{FF2B5EF4-FFF2-40B4-BE49-F238E27FC236}">
                <a16:creationId xmlns:a16="http://schemas.microsoft.com/office/drawing/2014/main" id="{1820CF7D-DFE3-6D44-87BB-38D0DA62F24C}"/>
              </a:ext>
            </a:extLst>
          </p:cNvPr>
          <p:cNvPicPr>
            <a:picLocks noChangeAspect="1"/>
          </p:cNvPicPr>
          <p:nvPr/>
        </p:nvPicPr>
        <p:blipFill>
          <a:blip r:embed="rId2"/>
          <a:stretch>
            <a:fillRect/>
          </a:stretch>
        </p:blipFill>
        <p:spPr>
          <a:xfrm>
            <a:off x="9046633" y="206906"/>
            <a:ext cx="3060700" cy="571500"/>
          </a:xfrm>
          <a:prstGeom prst="rect">
            <a:avLst/>
          </a:prstGeom>
        </p:spPr>
      </p:pic>
      <p:pic>
        <p:nvPicPr>
          <p:cNvPr id="6" name="Picture 5">
            <a:extLst>
              <a:ext uri="{FF2B5EF4-FFF2-40B4-BE49-F238E27FC236}">
                <a16:creationId xmlns:a16="http://schemas.microsoft.com/office/drawing/2014/main" id="{E12CF4BC-AEA1-FD41-85A4-9D10D00D2B51}"/>
              </a:ext>
            </a:extLst>
          </p:cNvPr>
          <p:cNvPicPr>
            <a:picLocks noChangeAspect="1"/>
          </p:cNvPicPr>
          <p:nvPr/>
        </p:nvPicPr>
        <p:blipFill>
          <a:blip r:embed="rId3"/>
          <a:stretch>
            <a:fillRect/>
          </a:stretch>
        </p:blipFill>
        <p:spPr>
          <a:xfrm>
            <a:off x="188383" y="206906"/>
            <a:ext cx="2671233" cy="1037868"/>
          </a:xfrm>
          <a:prstGeom prst="rect">
            <a:avLst/>
          </a:prstGeom>
        </p:spPr>
      </p:pic>
      <p:sp>
        <p:nvSpPr>
          <p:cNvPr id="8" name="Date Placeholder 7">
            <a:extLst>
              <a:ext uri="{FF2B5EF4-FFF2-40B4-BE49-F238E27FC236}">
                <a16:creationId xmlns:a16="http://schemas.microsoft.com/office/drawing/2014/main" id="{771D5D73-2D77-4441-A17B-C22E1C865C13}"/>
              </a:ext>
            </a:extLst>
          </p:cNvPr>
          <p:cNvSpPr>
            <a:spLocks noGrp="1"/>
          </p:cNvSpPr>
          <p:nvPr>
            <p:ph type="dt" sz="half" idx="10"/>
          </p:nvPr>
        </p:nvSpPr>
        <p:spPr/>
        <p:txBody>
          <a:bodyPr/>
          <a:lstStyle/>
          <a:p>
            <a:fld id="{DAF1B7CE-98D7-D741-97BD-0ECF39B656A1}" type="datetime1">
              <a:rPr lang="en-US" smtClean="0"/>
              <a:t>8/23/24</a:t>
            </a:fld>
            <a:endParaRPr lang="en-US"/>
          </a:p>
        </p:txBody>
      </p:sp>
      <p:sp>
        <p:nvSpPr>
          <p:cNvPr id="10" name="Slide Number Placeholder 9">
            <a:extLst>
              <a:ext uri="{FF2B5EF4-FFF2-40B4-BE49-F238E27FC236}">
                <a16:creationId xmlns:a16="http://schemas.microsoft.com/office/drawing/2014/main" id="{41E4A20F-533C-6F42-B7E8-62A4F9FC6A81}"/>
              </a:ext>
            </a:extLst>
          </p:cNvPr>
          <p:cNvSpPr>
            <a:spLocks noGrp="1"/>
          </p:cNvSpPr>
          <p:nvPr>
            <p:ph type="sldNum" sz="quarter" idx="12"/>
          </p:nvPr>
        </p:nvSpPr>
        <p:spPr/>
        <p:txBody>
          <a:bodyPr/>
          <a:lstStyle/>
          <a:p>
            <a:fld id="{71B6BE99-766C-5743-A915-049E507A4C58}" type="slidenum">
              <a:rPr lang="en-US" smtClean="0"/>
              <a:t>1</a:t>
            </a:fld>
            <a:endParaRPr lang="en-US" dirty="0"/>
          </a:p>
        </p:txBody>
      </p:sp>
      <p:pic>
        <p:nvPicPr>
          <p:cNvPr id="7" name="Picture 6">
            <a:extLst>
              <a:ext uri="{FF2B5EF4-FFF2-40B4-BE49-F238E27FC236}">
                <a16:creationId xmlns:a16="http://schemas.microsoft.com/office/drawing/2014/main" id="{C93699A7-C4B7-5D34-4B88-52F5D14FD234}"/>
              </a:ext>
            </a:extLst>
          </p:cNvPr>
          <p:cNvPicPr>
            <a:picLocks noChangeAspect="1"/>
          </p:cNvPicPr>
          <p:nvPr/>
        </p:nvPicPr>
        <p:blipFill>
          <a:blip r:embed="rId4"/>
          <a:stretch>
            <a:fillRect/>
          </a:stretch>
        </p:blipFill>
        <p:spPr>
          <a:xfrm>
            <a:off x="188384" y="2833915"/>
            <a:ext cx="3601952" cy="3607511"/>
          </a:xfrm>
          <a:prstGeom prst="rect">
            <a:avLst/>
          </a:prstGeom>
        </p:spPr>
      </p:pic>
      <p:sp>
        <p:nvSpPr>
          <p:cNvPr id="5" name="TextBox 4">
            <a:extLst>
              <a:ext uri="{FF2B5EF4-FFF2-40B4-BE49-F238E27FC236}">
                <a16:creationId xmlns:a16="http://schemas.microsoft.com/office/drawing/2014/main" id="{E45BBF05-F660-3E78-16BA-B6102F00C23C}"/>
              </a:ext>
            </a:extLst>
          </p:cNvPr>
          <p:cNvSpPr txBox="1"/>
          <p:nvPr/>
        </p:nvSpPr>
        <p:spPr>
          <a:xfrm>
            <a:off x="4347148" y="819962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70959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0971-9F08-F98A-4DA8-FF043B8B2A11}"/>
              </a:ext>
            </a:extLst>
          </p:cNvPr>
          <p:cNvSpPr>
            <a:spLocks noGrp="1"/>
          </p:cNvSpPr>
          <p:nvPr>
            <p:ph type="title"/>
          </p:nvPr>
        </p:nvSpPr>
        <p:spPr>
          <a:xfrm>
            <a:off x="66665" y="107942"/>
            <a:ext cx="11852065" cy="706438"/>
          </a:xfrm>
        </p:spPr>
        <p:txBody>
          <a:bodyPr/>
          <a:lstStyle/>
          <a:p>
            <a:r>
              <a:rPr lang="en-US" dirty="0"/>
              <a:t>In the last part of Ch 12</a:t>
            </a:r>
          </a:p>
        </p:txBody>
      </p:sp>
      <p:sp>
        <p:nvSpPr>
          <p:cNvPr id="3" name="Content Placeholder 2">
            <a:extLst>
              <a:ext uri="{FF2B5EF4-FFF2-40B4-BE49-F238E27FC236}">
                <a16:creationId xmlns:a16="http://schemas.microsoft.com/office/drawing/2014/main" id="{F551E5EB-4702-F42E-BFE5-F6D8A75BB9CE}"/>
              </a:ext>
            </a:extLst>
          </p:cNvPr>
          <p:cNvSpPr>
            <a:spLocks noGrp="1"/>
          </p:cNvSpPr>
          <p:nvPr>
            <p:ph idx="1"/>
          </p:nvPr>
        </p:nvSpPr>
        <p:spPr>
          <a:xfrm>
            <a:off x="583324" y="1008992"/>
            <a:ext cx="11051628" cy="5265683"/>
          </a:xfrm>
        </p:spPr>
        <p:txBody>
          <a:bodyPr/>
          <a:lstStyle/>
          <a:p>
            <a:pPr marL="0" indent="0">
              <a:buNone/>
            </a:pPr>
            <a:r>
              <a:rPr lang="en-US" sz="3200" i="1" dirty="0"/>
              <a:t>Paul lays out what he fears seeing (again) In Corinth</a:t>
            </a:r>
          </a:p>
          <a:p>
            <a:r>
              <a:rPr lang="en-US" sz="3200" i="1" dirty="0">
                <a:effectLst/>
                <a:latin typeface="Calibri" panose="020F0502020204030204" pitchFamily="34" charset="0"/>
                <a:ea typeface="Times New Roman" panose="02020603050405020304" pitchFamily="18" charset="0"/>
              </a:rPr>
              <a:t>The sins of </a:t>
            </a:r>
            <a:r>
              <a:rPr lang="en-US" sz="3200" i="1" dirty="0">
                <a:solidFill>
                  <a:srgbClr val="C00000"/>
                </a:solidFill>
                <a:effectLst/>
                <a:latin typeface="Calibri" panose="020F0502020204030204" pitchFamily="34" charset="0"/>
                <a:ea typeface="Times New Roman" panose="02020603050405020304" pitchFamily="18" charset="0"/>
              </a:rPr>
              <a:t>discord, jealousy, fits of rage, selfish ambition, slander, gossip, arrogance, and disorder. </a:t>
            </a:r>
          </a:p>
          <a:p>
            <a:r>
              <a:rPr lang="en-US" sz="3200" i="1" dirty="0">
                <a:effectLst/>
                <a:latin typeface="Calibri" panose="020F0502020204030204" pitchFamily="34" charset="0"/>
                <a:ea typeface="Times New Roman" panose="02020603050405020304" pitchFamily="18" charset="0"/>
              </a:rPr>
              <a:t>And no repentance of the sins of </a:t>
            </a:r>
            <a:r>
              <a:rPr lang="en-US" sz="3200" b="1" i="1" dirty="0">
                <a:solidFill>
                  <a:srgbClr val="C00000"/>
                </a:solidFill>
                <a:effectLst/>
                <a:latin typeface="Calibri" panose="020F0502020204030204" pitchFamily="34" charset="0"/>
                <a:ea typeface="Times New Roman" panose="02020603050405020304" pitchFamily="18" charset="0"/>
              </a:rPr>
              <a:t>impurity</a:t>
            </a:r>
            <a:r>
              <a:rPr lang="en-US" sz="3200" i="1" dirty="0">
                <a:solidFill>
                  <a:srgbClr val="C00000"/>
                </a:solidFill>
                <a:effectLst/>
                <a:latin typeface="Calibri" panose="020F0502020204030204" pitchFamily="34" charset="0"/>
                <a:ea typeface="Times New Roman" panose="02020603050405020304" pitchFamily="18" charset="0"/>
              </a:rPr>
              <a:t>, </a:t>
            </a:r>
            <a:r>
              <a:rPr lang="en-US" sz="3200" b="1" i="1" dirty="0">
                <a:solidFill>
                  <a:srgbClr val="C00000"/>
                </a:solidFill>
                <a:effectLst/>
                <a:latin typeface="Calibri" panose="020F0502020204030204" pitchFamily="34" charset="0"/>
                <a:ea typeface="Times New Roman" panose="02020603050405020304" pitchFamily="18" charset="0"/>
              </a:rPr>
              <a:t>sexual sin</a:t>
            </a:r>
            <a:r>
              <a:rPr lang="en-US" sz="3200" i="1" dirty="0">
                <a:solidFill>
                  <a:srgbClr val="C00000"/>
                </a:solidFill>
                <a:effectLst/>
                <a:latin typeface="Calibri" panose="020F0502020204030204" pitchFamily="34" charset="0"/>
                <a:ea typeface="Times New Roman" panose="02020603050405020304" pitchFamily="18" charset="0"/>
              </a:rPr>
              <a:t>, and </a:t>
            </a:r>
            <a:r>
              <a:rPr lang="en-US" sz="3200" b="1" i="1" dirty="0">
                <a:solidFill>
                  <a:srgbClr val="C00000"/>
                </a:solidFill>
                <a:effectLst/>
                <a:latin typeface="Calibri" panose="020F0502020204030204" pitchFamily="34" charset="0"/>
                <a:ea typeface="Times New Roman" panose="02020603050405020304" pitchFamily="18" charset="0"/>
              </a:rPr>
              <a:t>debauchery</a:t>
            </a:r>
            <a:r>
              <a:rPr lang="en-US" sz="3200" i="1" dirty="0">
                <a:solidFill>
                  <a:srgbClr val="C00000"/>
                </a:solidFill>
                <a:effectLst/>
                <a:latin typeface="Calibri" panose="020F0502020204030204" pitchFamily="34" charset="0"/>
                <a:ea typeface="Times New Roman" panose="02020603050405020304" pitchFamily="18" charset="0"/>
              </a:rPr>
              <a:t> in which they have indulged.</a:t>
            </a:r>
          </a:p>
          <a:p>
            <a:endParaRPr lang="en-US" sz="2400" i="1" dirty="0">
              <a:solidFill>
                <a:srgbClr val="C00000"/>
              </a:solidFill>
              <a:latin typeface="Calibri" panose="020F0502020204030204" pitchFamily="34" charset="0"/>
              <a:ea typeface="Times New Roman" panose="02020603050405020304" pitchFamily="18" charset="0"/>
            </a:endParaRPr>
          </a:p>
          <a:p>
            <a:pPr marL="0" indent="0">
              <a:buNone/>
            </a:pPr>
            <a:r>
              <a:rPr lang="en-US" sz="3200" i="1" dirty="0">
                <a:effectLst/>
                <a:latin typeface="Calibri" panose="020F0502020204030204" pitchFamily="34" charset="0"/>
                <a:ea typeface="Times New Roman" panose="02020603050405020304" pitchFamily="18" charset="0"/>
              </a:rPr>
              <a:t>Paul has warned them over and over in the letters to the Corinthians to get themselves straightened out and he does it again here, for a final time</a:t>
            </a:r>
            <a:endParaRPr lang="en-US" sz="3200" i="1" dirty="0">
              <a:effectLst/>
              <a:latin typeface="Times New Roman" panose="02020603050405020304" pitchFamily="18" charset="0"/>
              <a:ea typeface="Times New Roman" panose="02020603050405020304" pitchFamily="18" charset="0"/>
            </a:endParaRPr>
          </a:p>
          <a:p>
            <a:pPr marL="0" indent="0">
              <a:buNone/>
            </a:pPr>
            <a:endParaRPr lang="en-US" i="1" dirty="0"/>
          </a:p>
        </p:txBody>
      </p:sp>
    </p:spTree>
    <p:extLst>
      <p:ext uri="{BB962C8B-B14F-4D97-AF65-F5344CB8AC3E}">
        <p14:creationId xmlns:p14="http://schemas.microsoft.com/office/powerpoint/2010/main" val="549376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0971-9F08-F98A-4DA8-FF043B8B2A11}"/>
              </a:ext>
            </a:extLst>
          </p:cNvPr>
          <p:cNvSpPr>
            <a:spLocks noGrp="1"/>
          </p:cNvSpPr>
          <p:nvPr>
            <p:ph type="title"/>
          </p:nvPr>
        </p:nvSpPr>
        <p:spPr>
          <a:xfrm>
            <a:off x="66665" y="107942"/>
            <a:ext cx="11852065" cy="706438"/>
          </a:xfrm>
        </p:spPr>
        <p:txBody>
          <a:bodyPr/>
          <a:lstStyle/>
          <a:p>
            <a:r>
              <a:rPr lang="en-US" dirty="0"/>
              <a:t>2 Cor Ch 13:1-4        </a:t>
            </a:r>
            <a:r>
              <a:rPr lang="en-US" i="1" dirty="0"/>
              <a:t>Final Warnings...</a:t>
            </a:r>
          </a:p>
        </p:txBody>
      </p:sp>
      <p:sp>
        <p:nvSpPr>
          <p:cNvPr id="3" name="Content Placeholder 2">
            <a:extLst>
              <a:ext uri="{FF2B5EF4-FFF2-40B4-BE49-F238E27FC236}">
                <a16:creationId xmlns:a16="http://schemas.microsoft.com/office/drawing/2014/main" id="{F551E5EB-4702-F42E-BFE5-F6D8A75BB9CE}"/>
              </a:ext>
            </a:extLst>
          </p:cNvPr>
          <p:cNvSpPr>
            <a:spLocks noGrp="1"/>
          </p:cNvSpPr>
          <p:nvPr>
            <p:ph idx="1"/>
          </p:nvPr>
        </p:nvSpPr>
        <p:spPr>
          <a:xfrm>
            <a:off x="331076" y="930166"/>
            <a:ext cx="11852064" cy="5565227"/>
          </a:xfrm>
        </p:spPr>
        <p:txBody>
          <a:bodyPr>
            <a:normAutofit/>
          </a:bodyPr>
          <a:lstStyle/>
          <a:p>
            <a:pPr marL="0" indent="0">
              <a:buNone/>
            </a:pPr>
            <a:r>
              <a:rPr lang="en-US" sz="3200" b="1" i="1" u="none" strike="noStrike" dirty="0">
                <a:effectLst/>
              </a:rPr>
              <a:t>13 </a:t>
            </a:r>
            <a:r>
              <a:rPr lang="en-US" sz="3200" b="0" i="1" u="none" strike="noStrike" dirty="0">
                <a:effectLst/>
              </a:rPr>
              <a:t>This will be my third visit to you. </a:t>
            </a:r>
            <a:r>
              <a:rPr lang="en-US" sz="3200" b="0" i="1" u="none" strike="noStrike" dirty="0">
                <a:solidFill>
                  <a:srgbClr val="C00000"/>
                </a:solidFill>
                <a:effectLst/>
              </a:rPr>
              <a:t>“Every matter must be established by the testimony of two or three witnesses</a:t>
            </a:r>
            <a:r>
              <a:rPr lang="en-US" sz="2400" b="0" i="1" u="none" strike="noStrike" dirty="0">
                <a:solidFill>
                  <a:srgbClr val="C00000"/>
                </a:solidFill>
                <a:effectLst/>
              </a:rPr>
              <a:t>.</a:t>
            </a:r>
            <a:r>
              <a:rPr lang="en-US" sz="2400" b="0" i="1" u="none" strike="noStrike" dirty="0">
                <a:effectLst/>
              </a:rPr>
              <a:t>” [</a:t>
            </a:r>
            <a:r>
              <a:rPr lang="en-US" sz="2400" i="1" dirty="0"/>
              <a:t>Deut. 19:15</a:t>
            </a:r>
            <a:r>
              <a:rPr lang="en-US" sz="2400" b="0" i="1" u="none" strike="noStrike" dirty="0">
                <a:effectLst/>
              </a:rPr>
              <a:t>] </a:t>
            </a:r>
            <a:endParaRPr lang="en-US" sz="3200" b="0" i="1" u="none" strike="noStrike" dirty="0">
              <a:effectLst/>
            </a:endParaRPr>
          </a:p>
          <a:p>
            <a:pPr marL="0" indent="0">
              <a:buNone/>
            </a:pPr>
            <a:r>
              <a:rPr lang="en-US" sz="3200" b="1" i="1" u="none" strike="noStrike" baseline="30000" dirty="0">
                <a:effectLst/>
              </a:rPr>
              <a:t>2 </a:t>
            </a:r>
            <a:r>
              <a:rPr lang="en-US" sz="3200" b="1" i="1" u="none" strike="noStrike" dirty="0">
                <a:effectLst/>
              </a:rPr>
              <a:t>I already gave you a warning when I was with you the second time. I now repeat it while absent</a:t>
            </a:r>
            <a:r>
              <a:rPr lang="en-US" sz="3200" b="0" i="1" u="none" strike="noStrike" dirty="0">
                <a:effectLst/>
              </a:rPr>
              <a:t>: </a:t>
            </a:r>
            <a:r>
              <a:rPr lang="en-US" sz="3200" b="0" i="1" u="none" strike="noStrike" dirty="0">
                <a:solidFill>
                  <a:srgbClr val="C00000"/>
                </a:solidFill>
                <a:effectLst/>
              </a:rPr>
              <a:t>On my return, I will not spare those who sinned earlier or any of the others, </a:t>
            </a:r>
          </a:p>
          <a:p>
            <a:pPr marL="0" indent="0">
              <a:buNone/>
            </a:pPr>
            <a:r>
              <a:rPr lang="en-US" sz="3200" b="1" i="1" u="none" strike="noStrike" baseline="30000" dirty="0">
                <a:effectLst/>
              </a:rPr>
              <a:t>3 </a:t>
            </a:r>
            <a:r>
              <a:rPr lang="en-US" sz="3200" b="0" i="1" u="none" strike="noStrike" dirty="0">
                <a:effectLst/>
              </a:rPr>
              <a:t>since </a:t>
            </a:r>
            <a:r>
              <a:rPr lang="en-US" sz="3200" b="0" i="1" u="none" strike="noStrike" dirty="0">
                <a:solidFill>
                  <a:srgbClr val="C00000"/>
                </a:solidFill>
                <a:effectLst/>
              </a:rPr>
              <a:t>you are demanding proof that Christ is speaking through me. He is not weak in dealing with you </a:t>
            </a:r>
            <a:r>
              <a:rPr lang="en-US" sz="3200" b="1" i="1" u="none" strike="noStrike" dirty="0">
                <a:solidFill>
                  <a:srgbClr val="C00000"/>
                </a:solidFill>
                <a:effectLst/>
              </a:rPr>
              <a:t>but is powerful among you</a:t>
            </a:r>
            <a:r>
              <a:rPr lang="en-US" sz="3200" b="0" i="1" u="none" strike="noStrike" dirty="0">
                <a:solidFill>
                  <a:srgbClr val="C00000"/>
                </a:solidFill>
                <a:effectLst/>
              </a:rPr>
              <a:t>. </a:t>
            </a:r>
          </a:p>
          <a:p>
            <a:pPr marL="0" indent="0">
              <a:buNone/>
            </a:pPr>
            <a:r>
              <a:rPr lang="en-US" sz="3200" b="1" i="1" u="none" strike="noStrike" baseline="30000" dirty="0">
                <a:effectLst/>
              </a:rPr>
              <a:t>4 </a:t>
            </a:r>
            <a:r>
              <a:rPr lang="en-US" sz="3200" b="1" i="1" u="none" strike="noStrike" dirty="0">
                <a:effectLst/>
              </a:rPr>
              <a:t>For to be sure, he was crucified in weakness, yet he lives by God’s power</a:t>
            </a:r>
            <a:r>
              <a:rPr lang="en-US" sz="3200" b="0" i="1" u="none" strike="noStrike" dirty="0">
                <a:effectLst/>
              </a:rPr>
              <a:t>. Likewise, </a:t>
            </a:r>
            <a:r>
              <a:rPr lang="en-US" sz="3200" b="0" i="1" u="none" strike="noStrike" dirty="0">
                <a:solidFill>
                  <a:srgbClr val="C00000"/>
                </a:solidFill>
                <a:effectLst/>
              </a:rPr>
              <a:t>we are weak in him, yet by God’s power we will live with him in our dealing with you.</a:t>
            </a:r>
            <a:endParaRPr lang="en-US" sz="3200" i="1" dirty="0">
              <a:solidFill>
                <a:srgbClr val="C00000"/>
              </a:solidFill>
            </a:endParaRPr>
          </a:p>
        </p:txBody>
      </p:sp>
    </p:spTree>
    <p:extLst>
      <p:ext uri="{BB962C8B-B14F-4D97-AF65-F5344CB8AC3E}">
        <p14:creationId xmlns:p14="http://schemas.microsoft.com/office/powerpoint/2010/main" val="2131265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0971-9F08-F98A-4DA8-FF043B8B2A11}"/>
              </a:ext>
            </a:extLst>
          </p:cNvPr>
          <p:cNvSpPr>
            <a:spLocks noGrp="1"/>
          </p:cNvSpPr>
          <p:nvPr>
            <p:ph type="title"/>
          </p:nvPr>
        </p:nvSpPr>
        <p:spPr>
          <a:xfrm>
            <a:off x="66665" y="107942"/>
            <a:ext cx="11852065" cy="706438"/>
          </a:xfrm>
        </p:spPr>
        <p:txBody>
          <a:bodyPr/>
          <a:lstStyle/>
          <a:p>
            <a:r>
              <a:rPr lang="en-US" dirty="0"/>
              <a:t>2 Cor Ch 13:5-6   </a:t>
            </a:r>
            <a:r>
              <a:rPr lang="en-US" i="1" dirty="0"/>
              <a:t>Examining ourselves</a:t>
            </a:r>
          </a:p>
        </p:txBody>
      </p:sp>
      <p:sp>
        <p:nvSpPr>
          <p:cNvPr id="3" name="Content Placeholder 2">
            <a:extLst>
              <a:ext uri="{FF2B5EF4-FFF2-40B4-BE49-F238E27FC236}">
                <a16:creationId xmlns:a16="http://schemas.microsoft.com/office/drawing/2014/main" id="{F551E5EB-4702-F42E-BFE5-F6D8A75BB9CE}"/>
              </a:ext>
            </a:extLst>
          </p:cNvPr>
          <p:cNvSpPr>
            <a:spLocks noGrp="1"/>
          </p:cNvSpPr>
          <p:nvPr>
            <p:ph idx="1"/>
          </p:nvPr>
        </p:nvSpPr>
        <p:spPr>
          <a:xfrm>
            <a:off x="583324" y="1008992"/>
            <a:ext cx="11051628" cy="5265683"/>
          </a:xfrm>
        </p:spPr>
        <p:txBody>
          <a:bodyPr>
            <a:normAutofit/>
          </a:bodyPr>
          <a:lstStyle/>
          <a:p>
            <a:pPr marL="0" indent="0">
              <a:buNone/>
            </a:pPr>
            <a:r>
              <a:rPr lang="en-US" sz="4400" b="1" i="1" u="none" strike="noStrike" baseline="30000" dirty="0">
                <a:effectLst/>
                <a:latin typeface="system-ui"/>
              </a:rPr>
              <a:t>5 </a:t>
            </a:r>
            <a:r>
              <a:rPr lang="en-US" sz="4400" b="1" i="1" u="none" strike="noStrike" dirty="0">
                <a:effectLst/>
                <a:latin typeface="system-ui"/>
              </a:rPr>
              <a:t>Examine yourselves </a:t>
            </a:r>
            <a:r>
              <a:rPr lang="en-US" sz="4400" b="0" i="1" u="none" strike="noStrike" dirty="0">
                <a:effectLst/>
                <a:latin typeface="system-ui"/>
              </a:rPr>
              <a:t>to </a:t>
            </a:r>
            <a:r>
              <a:rPr lang="en-US" sz="4400" b="0" i="1" u="sng" strike="noStrike" dirty="0">
                <a:effectLst/>
                <a:latin typeface="system-ui"/>
              </a:rPr>
              <a:t>see whether you are in the faith</a:t>
            </a:r>
            <a:r>
              <a:rPr lang="en-US" sz="4400" b="0" i="1" u="none" strike="noStrike" dirty="0">
                <a:effectLst/>
                <a:latin typeface="system-ui"/>
              </a:rPr>
              <a:t>; </a:t>
            </a:r>
            <a:r>
              <a:rPr lang="en-US" sz="4400" b="1" i="1" u="none" strike="noStrike" dirty="0">
                <a:solidFill>
                  <a:srgbClr val="C00000"/>
                </a:solidFill>
                <a:effectLst/>
                <a:latin typeface="system-ui"/>
              </a:rPr>
              <a:t>test yourselves</a:t>
            </a:r>
            <a:r>
              <a:rPr lang="en-US" sz="4400" b="0" i="1" u="none" strike="noStrike" dirty="0">
                <a:effectLst/>
                <a:latin typeface="system-ui"/>
              </a:rPr>
              <a:t>. </a:t>
            </a:r>
            <a:r>
              <a:rPr lang="en-US" sz="4400" b="0" i="1" u="sng" strike="noStrike" dirty="0">
                <a:effectLst/>
                <a:latin typeface="system-ui"/>
              </a:rPr>
              <a:t>Do you not realize that Christ </a:t>
            </a:r>
            <a:r>
              <a:rPr lang="en-US" sz="4400" b="0" i="1" u="sng" strike="noStrike" dirty="0">
                <a:solidFill>
                  <a:srgbClr val="C00000"/>
                </a:solidFill>
                <a:effectLst/>
                <a:latin typeface="system-ui"/>
              </a:rPr>
              <a:t>Jesus is in you</a:t>
            </a:r>
            <a:r>
              <a:rPr lang="en-US" sz="4400" b="0" i="1" u="none" strike="noStrike" dirty="0">
                <a:effectLst/>
                <a:latin typeface="system-ui"/>
              </a:rPr>
              <a:t>—unless, of course, you fail the test? </a:t>
            </a:r>
          </a:p>
          <a:p>
            <a:pPr marL="0" indent="0">
              <a:buNone/>
            </a:pPr>
            <a:r>
              <a:rPr lang="en-US" sz="4400" b="1" i="1" u="none" strike="noStrike" baseline="30000" dirty="0">
                <a:effectLst/>
                <a:latin typeface="system-ui"/>
              </a:rPr>
              <a:t>6 </a:t>
            </a:r>
            <a:r>
              <a:rPr lang="en-US" sz="4400" b="1" i="1" u="none" strike="noStrike" dirty="0">
                <a:effectLst/>
                <a:latin typeface="system-ui"/>
              </a:rPr>
              <a:t>And, I trust that you will discover that we have not failed the test.</a:t>
            </a:r>
            <a:endParaRPr lang="en-US" sz="4400" b="1" i="1" dirty="0"/>
          </a:p>
        </p:txBody>
      </p:sp>
    </p:spTree>
    <p:extLst>
      <p:ext uri="{BB962C8B-B14F-4D97-AF65-F5344CB8AC3E}">
        <p14:creationId xmlns:p14="http://schemas.microsoft.com/office/powerpoint/2010/main" val="405533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0971-9F08-F98A-4DA8-FF043B8B2A11}"/>
              </a:ext>
            </a:extLst>
          </p:cNvPr>
          <p:cNvSpPr>
            <a:spLocks noGrp="1"/>
          </p:cNvSpPr>
          <p:nvPr>
            <p:ph type="title"/>
          </p:nvPr>
        </p:nvSpPr>
        <p:spPr>
          <a:xfrm>
            <a:off x="66665" y="107942"/>
            <a:ext cx="11852065" cy="706438"/>
          </a:xfrm>
        </p:spPr>
        <p:txBody>
          <a:bodyPr>
            <a:normAutofit fontScale="90000"/>
          </a:bodyPr>
          <a:lstStyle/>
          <a:p>
            <a:r>
              <a:rPr lang="en-US" dirty="0"/>
              <a:t> 2 Cor Ch 13:7-10    Weakness / Strength / Restoration</a:t>
            </a:r>
          </a:p>
        </p:txBody>
      </p:sp>
      <p:sp>
        <p:nvSpPr>
          <p:cNvPr id="3" name="Content Placeholder 2">
            <a:extLst>
              <a:ext uri="{FF2B5EF4-FFF2-40B4-BE49-F238E27FC236}">
                <a16:creationId xmlns:a16="http://schemas.microsoft.com/office/drawing/2014/main" id="{F551E5EB-4702-F42E-BFE5-F6D8A75BB9CE}"/>
              </a:ext>
            </a:extLst>
          </p:cNvPr>
          <p:cNvSpPr>
            <a:spLocks noGrp="1"/>
          </p:cNvSpPr>
          <p:nvPr>
            <p:ph idx="1"/>
          </p:nvPr>
        </p:nvSpPr>
        <p:spPr>
          <a:xfrm>
            <a:off x="273270" y="814380"/>
            <a:ext cx="11645460" cy="5791372"/>
          </a:xfrm>
        </p:spPr>
        <p:txBody>
          <a:bodyPr>
            <a:normAutofit fontScale="92500" lnSpcReduction="20000"/>
          </a:bodyPr>
          <a:lstStyle/>
          <a:p>
            <a:pPr marL="0" indent="0">
              <a:buNone/>
            </a:pPr>
            <a:r>
              <a:rPr lang="en-US" sz="4000" b="1" i="1" u="none" strike="noStrike" baseline="30000" dirty="0">
                <a:effectLst/>
                <a:latin typeface="system-ui"/>
              </a:rPr>
              <a:t>7 </a:t>
            </a:r>
            <a:r>
              <a:rPr lang="en-US" sz="4000" b="0" i="1" u="none" strike="noStrike" dirty="0">
                <a:effectLst/>
                <a:latin typeface="system-ui"/>
              </a:rPr>
              <a:t>Now </a:t>
            </a:r>
            <a:r>
              <a:rPr lang="en-US" sz="4000" b="1" i="1" u="none" strike="noStrike" dirty="0">
                <a:effectLst/>
                <a:latin typeface="system-ui"/>
              </a:rPr>
              <a:t>we pray to God that you will not do anything wrong</a:t>
            </a:r>
            <a:r>
              <a:rPr lang="en-US" sz="4000" b="0" i="1" u="none" strike="noStrike" dirty="0">
                <a:effectLst/>
                <a:latin typeface="system-ui"/>
              </a:rPr>
              <a:t>—not so that people will see that we have stood the test but </a:t>
            </a:r>
            <a:r>
              <a:rPr lang="en-US" sz="4000" b="1" i="1" u="none" strike="noStrike" dirty="0">
                <a:effectLst/>
                <a:latin typeface="system-ui"/>
              </a:rPr>
              <a:t>so that you will do what is right even though we may seem to have failed. </a:t>
            </a:r>
            <a:r>
              <a:rPr lang="en-US" sz="4000" i="1" u="none" strike="noStrike" dirty="0">
                <a:effectLst/>
                <a:latin typeface="system-ui"/>
              </a:rPr>
              <a:t>(soul competency)</a:t>
            </a:r>
          </a:p>
          <a:p>
            <a:pPr marL="0" indent="0">
              <a:buNone/>
            </a:pPr>
            <a:r>
              <a:rPr lang="en-US" sz="4000" b="1" i="1" u="none" strike="noStrike" baseline="30000" dirty="0">
                <a:effectLst/>
                <a:latin typeface="system-ui"/>
              </a:rPr>
              <a:t>8 </a:t>
            </a:r>
            <a:r>
              <a:rPr lang="en-US" sz="4000" b="1" i="1" u="none" strike="noStrike" dirty="0">
                <a:effectLst/>
                <a:latin typeface="system-ui"/>
              </a:rPr>
              <a:t>For we cannot do anything against the truth, </a:t>
            </a:r>
            <a:r>
              <a:rPr lang="en-US" sz="4000" b="1" i="1" u="none" strike="noStrike" dirty="0">
                <a:solidFill>
                  <a:srgbClr val="C00000"/>
                </a:solidFill>
                <a:effectLst/>
                <a:latin typeface="system-ui"/>
              </a:rPr>
              <a:t>but only for the truth. </a:t>
            </a:r>
          </a:p>
          <a:p>
            <a:pPr marL="0" indent="0">
              <a:buNone/>
            </a:pPr>
            <a:r>
              <a:rPr lang="en-US" sz="4000" b="1" i="1" u="none" strike="noStrike" baseline="30000" dirty="0">
                <a:effectLst/>
                <a:latin typeface="system-ui"/>
              </a:rPr>
              <a:t>9 </a:t>
            </a:r>
            <a:r>
              <a:rPr lang="en-US" sz="4000" b="1" i="1" u="none" strike="noStrike" dirty="0">
                <a:effectLst/>
                <a:latin typeface="system-ui"/>
              </a:rPr>
              <a:t>We are glad whenever we are weak</a:t>
            </a:r>
            <a:r>
              <a:rPr lang="en-US" sz="4000" b="0" i="1" u="none" strike="noStrike" dirty="0">
                <a:effectLst/>
                <a:latin typeface="system-ui"/>
              </a:rPr>
              <a:t>, </a:t>
            </a:r>
            <a:r>
              <a:rPr lang="en-US" sz="4000" b="0" i="1" u="sng" strike="noStrike" dirty="0">
                <a:effectLst/>
                <a:latin typeface="system-ui"/>
              </a:rPr>
              <a:t>but you are strong; and our prayer is </a:t>
            </a:r>
            <a:r>
              <a:rPr lang="en-US" sz="4000" b="1" i="1" u="none" strike="noStrike" dirty="0">
                <a:effectLst/>
                <a:latin typeface="system-ui"/>
              </a:rPr>
              <a:t>that you may be fully restored. </a:t>
            </a:r>
          </a:p>
          <a:p>
            <a:pPr marL="0" indent="0">
              <a:buNone/>
            </a:pPr>
            <a:r>
              <a:rPr lang="en-US" sz="3900" b="1" i="1" u="none" strike="noStrike" baseline="30000" dirty="0">
                <a:effectLst/>
                <a:latin typeface="system-ui"/>
              </a:rPr>
              <a:t>10 </a:t>
            </a:r>
            <a:r>
              <a:rPr lang="en-US" sz="3900" b="1" i="1" u="none" strike="noStrike" dirty="0">
                <a:effectLst/>
                <a:latin typeface="system-ui"/>
              </a:rPr>
              <a:t>This is why I write these things when I am absent</a:t>
            </a:r>
            <a:r>
              <a:rPr lang="en-US" sz="3900" b="0" i="1" u="none" strike="noStrike" dirty="0">
                <a:effectLst/>
                <a:latin typeface="system-ui"/>
              </a:rPr>
              <a:t>, that </a:t>
            </a:r>
            <a:r>
              <a:rPr lang="en-US" sz="3900" b="1" i="1" u="none" strike="noStrike" dirty="0">
                <a:effectLst/>
                <a:latin typeface="system-ui"/>
              </a:rPr>
              <a:t>when I come, I may not have to be harsh in my use of authority</a:t>
            </a:r>
            <a:r>
              <a:rPr lang="en-US" sz="3900" b="0" i="1" u="none" strike="noStrike" dirty="0">
                <a:effectLst/>
                <a:latin typeface="system-ui"/>
              </a:rPr>
              <a:t>—the </a:t>
            </a:r>
            <a:r>
              <a:rPr lang="en-US" sz="3900" b="1" i="1" u="none" strike="noStrike" dirty="0">
                <a:effectLst/>
                <a:latin typeface="system-ui"/>
              </a:rPr>
              <a:t>authority the Lord gave me for building you up, not for tearing you down.</a:t>
            </a:r>
            <a:endParaRPr lang="en-US" sz="5200" b="1" i="1" dirty="0"/>
          </a:p>
        </p:txBody>
      </p:sp>
    </p:spTree>
    <p:extLst>
      <p:ext uri="{BB962C8B-B14F-4D97-AF65-F5344CB8AC3E}">
        <p14:creationId xmlns:p14="http://schemas.microsoft.com/office/powerpoint/2010/main" val="521771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0971-9F08-F98A-4DA8-FF043B8B2A11}"/>
              </a:ext>
            </a:extLst>
          </p:cNvPr>
          <p:cNvSpPr>
            <a:spLocks noGrp="1"/>
          </p:cNvSpPr>
          <p:nvPr>
            <p:ph type="title"/>
          </p:nvPr>
        </p:nvSpPr>
        <p:spPr>
          <a:xfrm>
            <a:off x="66665" y="107942"/>
            <a:ext cx="11852065" cy="706438"/>
          </a:xfrm>
        </p:spPr>
        <p:txBody>
          <a:bodyPr/>
          <a:lstStyle/>
          <a:p>
            <a:r>
              <a:rPr lang="en-US" dirty="0"/>
              <a:t>2 Cor Ch 13:11- 14    </a:t>
            </a:r>
            <a:r>
              <a:rPr lang="en-US" i="1" dirty="0"/>
              <a:t>Benediction</a:t>
            </a:r>
          </a:p>
        </p:txBody>
      </p:sp>
      <p:sp>
        <p:nvSpPr>
          <p:cNvPr id="3" name="Content Placeholder 2">
            <a:extLst>
              <a:ext uri="{FF2B5EF4-FFF2-40B4-BE49-F238E27FC236}">
                <a16:creationId xmlns:a16="http://schemas.microsoft.com/office/drawing/2014/main" id="{F551E5EB-4702-F42E-BFE5-F6D8A75BB9CE}"/>
              </a:ext>
            </a:extLst>
          </p:cNvPr>
          <p:cNvSpPr>
            <a:spLocks noGrp="1"/>
          </p:cNvSpPr>
          <p:nvPr>
            <p:ph idx="1"/>
          </p:nvPr>
        </p:nvSpPr>
        <p:spPr>
          <a:xfrm>
            <a:off x="583324" y="1008992"/>
            <a:ext cx="11051628" cy="5265683"/>
          </a:xfrm>
        </p:spPr>
        <p:txBody>
          <a:bodyPr>
            <a:normAutofit lnSpcReduction="10000"/>
          </a:bodyPr>
          <a:lstStyle/>
          <a:p>
            <a:pPr marL="0" indent="0" algn="l">
              <a:buNone/>
            </a:pPr>
            <a:r>
              <a:rPr lang="en-US" sz="4000" b="1" i="1" u="none" strike="noStrike" baseline="30000" dirty="0">
                <a:effectLst/>
                <a:latin typeface="system-ui"/>
              </a:rPr>
              <a:t>11 </a:t>
            </a:r>
            <a:r>
              <a:rPr lang="en-US" sz="4000" b="1" i="1" u="none" strike="noStrike" dirty="0">
                <a:effectLst/>
                <a:latin typeface="system-ui"/>
              </a:rPr>
              <a:t>Finally, brothers and sisters</a:t>
            </a:r>
            <a:r>
              <a:rPr lang="en-US" sz="4000" b="0" i="1" u="none" strike="noStrike" dirty="0">
                <a:effectLst/>
                <a:latin typeface="system-ui"/>
              </a:rPr>
              <a:t>, </a:t>
            </a:r>
            <a:r>
              <a:rPr lang="en-US" sz="4000" b="0" i="1" u="none" strike="noStrike" dirty="0">
                <a:solidFill>
                  <a:srgbClr val="C00000"/>
                </a:solidFill>
                <a:effectLst/>
                <a:latin typeface="system-ui"/>
              </a:rPr>
              <a:t>rejoice!</a:t>
            </a:r>
            <a:r>
              <a:rPr lang="en-US" sz="4000" b="0" i="1" u="none" strike="noStrike" dirty="0">
                <a:effectLst/>
                <a:latin typeface="system-ui"/>
              </a:rPr>
              <a:t> </a:t>
            </a:r>
            <a:r>
              <a:rPr lang="en-US" sz="4000" b="0" i="1" u="none" strike="noStrike" dirty="0">
                <a:solidFill>
                  <a:srgbClr val="C00000"/>
                </a:solidFill>
                <a:effectLst/>
                <a:latin typeface="system-ui"/>
              </a:rPr>
              <a:t>Strive for full restoration</a:t>
            </a:r>
            <a:r>
              <a:rPr lang="en-US" sz="4000" b="0" i="1" u="none" strike="noStrike" dirty="0">
                <a:effectLst/>
                <a:latin typeface="system-ui"/>
              </a:rPr>
              <a:t>, </a:t>
            </a:r>
            <a:r>
              <a:rPr lang="en-US" sz="4000" b="0" i="1" u="none" strike="noStrike" dirty="0">
                <a:solidFill>
                  <a:srgbClr val="C00000"/>
                </a:solidFill>
                <a:effectLst/>
                <a:latin typeface="system-ui"/>
              </a:rPr>
              <a:t>encourage one another</a:t>
            </a:r>
            <a:r>
              <a:rPr lang="en-US" sz="4000" b="0" i="1" u="none" strike="noStrike" dirty="0">
                <a:effectLst/>
                <a:latin typeface="system-ui"/>
              </a:rPr>
              <a:t>, </a:t>
            </a:r>
            <a:r>
              <a:rPr lang="en-US" sz="4000" b="0" i="1" u="none" strike="noStrike" dirty="0">
                <a:solidFill>
                  <a:srgbClr val="C00000"/>
                </a:solidFill>
                <a:effectLst/>
                <a:latin typeface="system-ui"/>
              </a:rPr>
              <a:t>be of one mind</a:t>
            </a:r>
            <a:r>
              <a:rPr lang="en-US" sz="4000" b="0" i="1" u="none" strike="noStrike" dirty="0">
                <a:effectLst/>
                <a:latin typeface="system-ui"/>
              </a:rPr>
              <a:t>, </a:t>
            </a:r>
            <a:r>
              <a:rPr lang="en-US" sz="4000" b="0" i="1" u="none" strike="noStrike" dirty="0">
                <a:solidFill>
                  <a:srgbClr val="C00000"/>
                </a:solidFill>
                <a:effectLst/>
                <a:latin typeface="system-ui"/>
              </a:rPr>
              <a:t>live in peace</a:t>
            </a:r>
            <a:r>
              <a:rPr lang="en-US" sz="4000" b="0" i="1" u="none" strike="noStrike" dirty="0">
                <a:effectLst/>
                <a:latin typeface="system-ui"/>
              </a:rPr>
              <a:t>. </a:t>
            </a:r>
            <a:r>
              <a:rPr lang="en-US" sz="4000" b="1" i="1" u="none" strike="noStrike" dirty="0">
                <a:effectLst/>
                <a:latin typeface="system-ui"/>
              </a:rPr>
              <a:t>And the God of love and peace will be with you.</a:t>
            </a:r>
          </a:p>
          <a:p>
            <a:pPr marL="0" indent="0" algn="l">
              <a:buNone/>
            </a:pPr>
            <a:r>
              <a:rPr lang="en-US" sz="4000" b="1" i="1" u="none" strike="noStrike" baseline="30000" dirty="0">
                <a:effectLst/>
                <a:latin typeface="system-ui"/>
              </a:rPr>
              <a:t>12 </a:t>
            </a:r>
            <a:r>
              <a:rPr lang="en-US" sz="4000" b="0" i="1" u="none" strike="noStrike" dirty="0">
                <a:solidFill>
                  <a:srgbClr val="C00000"/>
                </a:solidFill>
                <a:effectLst/>
                <a:latin typeface="system-ui"/>
              </a:rPr>
              <a:t>Greet one another with a holy kiss</a:t>
            </a:r>
            <a:r>
              <a:rPr lang="en-US" sz="4000" b="0" i="1" u="none" strike="noStrike" dirty="0">
                <a:effectLst/>
                <a:latin typeface="system-ui"/>
              </a:rPr>
              <a:t>. </a:t>
            </a:r>
          </a:p>
          <a:p>
            <a:pPr marL="0" indent="0" algn="l">
              <a:buNone/>
            </a:pPr>
            <a:r>
              <a:rPr lang="en-US" sz="4000" b="1" i="1" u="none" strike="noStrike" baseline="30000" dirty="0">
                <a:effectLst/>
                <a:latin typeface="system-ui"/>
              </a:rPr>
              <a:t>13 </a:t>
            </a:r>
            <a:r>
              <a:rPr lang="en-US" sz="4000" b="0" i="1" u="none" strike="noStrike" dirty="0">
                <a:effectLst/>
                <a:latin typeface="system-ui"/>
              </a:rPr>
              <a:t>All God’s people here send their greetings.</a:t>
            </a:r>
          </a:p>
          <a:p>
            <a:pPr marL="0" indent="0" algn="l">
              <a:buNone/>
            </a:pPr>
            <a:r>
              <a:rPr lang="en-US" sz="4000" b="1" i="1" u="none" strike="noStrike" baseline="30000" dirty="0">
                <a:effectLst/>
                <a:latin typeface="system-ui"/>
              </a:rPr>
              <a:t>14 </a:t>
            </a:r>
            <a:r>
              <a:rPr lang="en-US" sz="4000" b="1" i="1" u="none" strike="noStrike" dirty="0">
                <a:effectLst/>
                <a:latin typeface="system-ui"/>
              </a:rPr>
              <a:t>May the grace of the Lord Jesus Christ, and the love of God, and the fellowship of the Holy Spirit be with </a:t>
            </a:r>
            <a:r>
              <a:rPr lang="en-US" sz="4000" b="1" i="1" u="none" strike="noStrike" dirty="0">
                <a:solidFill>
                  <a:srgbClr val="C00000"/>
                </a:solidFill>
                <a:effectLst/>
                <a:latin typeface="system-ui"/>
              </a:rPr>
              <a:t>you all.</a:t>
            </a:r>
          </a:p>
          <a:p>
            <a:pPr marL="0" indent="0">
              <a:buNone/>
            </a:pPr>
            <a:endParaRPr lang="en-US" dirty="0"/>
          </a:p>
        </p:txBody>
      </p:sp>
    </p:spTree>
    <p:extLst>
      <p:ext uri="{BB962C8B-B14F-4D97-AF65-F5344CB8AC3E}">
        <p14:creationId xmlns:p14="http://schemas.microsoft.com/office/powerpoint/2010/main" val="3371579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0971-9F08-F98A-4DA8-FF043B8B2A11}"/>
              </a:ext>
            </a:extLst>
          </p:cNvPr>
          <p:cNvSpPr>
            <a:spLocks noGrp="1"/>
          </p:cNvSpPr>
          <p:nvPr>
            <p:ph type="title"/>
          </p:nvPr>
        </p:nvSpPr>
        <p:spPr>
          <a:xfrm>
            <a:off x="66665" y="107942"/>
            <a:ext cx="11852065" cy="706438"/>
          </a:xfrm>
        </p:spPr>
        <p:txBody>
          <a:bodyPr/>
          <a:lstStyle/>
          <a:p>
            <a:r>
              <a:rPr lang="en-US" dirty="0"/>
              <a:t>Final Instructions from Paul</a:t>
            </a:r>
          </a:p>
        </p:txBody>
      </p:sp>
      <p:sp>
        <p:nvSpPr>
          <p:cNvPr id="3" name="Content Placeholder 2">
            <a:extLst>
              <a:ext uri="{FF2B5EF4-FFF2-40B4-BE49-F238E27FC236}">
                <a16:creationId xmlns:a16="http://schemas.microsoft.com/office/drawing/2014/main" id="{F551E5EB-4702-F42E-BFE5-F6D8A75BB9CE}"/>
              </a:ext>
            </a:extLst>
          </p:cNvPr>
          <p:cNvSpPr>
            <a:spLocks noGrp="1"/>
          </p:cNvSpPr>
          <p:nvPr>
            <p:ph idx="1"/>
          </p:nvPr>
        </p:nvSpPr>
        <p:spPr>
          <a:xfrm>
            <a:off x="273270" y="814380"/>
            <a:ext cx="11645460" cy="5935678"/>
          </a:xfrm>
        </p:spPr>
        <p:txBody>
          <a:bodyPr>
            <a:normAutofit lnSpcReduction="10000"/>
          </a:bodyPr>
          <a:lstStyle/>
          <a:p>
            <a:pPr marL="0" marR="0" indent="0">
              <a:buNone/>
            </a:pPr>
            <a:r>
              <a:rPr lang="en-US" i="1" dirty="0">
                <a:effectLst/>
                <a:latin typeface="Calibri" panose="020F0502020204030204" pitchFamily="34" charset="0"/>
                <a:ea typeface="Times New Roman" panose="02020603050405020304" pitchFamily="18" charset="0"/>
              </a:rPr>
              <a:t>What a final closing thought for them. After preparing them for his return, he closes with a benediction that is timely for us as well.</a:t>
            </a:r>
            <a:endParaRPr lang="en-US" i="1" dirty="0">
              <a:effectLst/>
              <a:latin typeface="Times New Roman" panose="02020603050405020304" pitchFamily="18" charset="0"/>
              <a:ea typeface="Times New Roman" panose="02020603050405020304" pitchFamily="18" charset="0"/>
            </a:endParaRPr>
          </a:p>
          <a:p>
            <a:r>
              <a:rPr lang="en-US" b="1" i="1" dirty="0">
                <a:solidFill>
                  <a:srgbClr val="C00000"/>
                </a:solidFill>
                <a:effectLst/>
                <a:latin typeface="Calibri" panose="020F0502020204030204" pitchFamily="34" charset="0"/>
                <a:ea typeface="Times New Roman" panose="02020603050405020304" pitchFamily="18" charset="0"/>
              </a:rPr>
              <a:t>Rejoice!</a:t>
            </a:r>
            <a:r>
              <a:rPr lang="en-US" i="1" dirty="0">
                <a:effectLst/>
                <a:latin typeface="Calibri" panose="020F0502020204030204" pitchFamily="34" charset="0"/>
                <a:ea typeface="Times New Roman" panose="02020603050405020304" pitchFamily="18" charset="0"/>
              </a:rPr>
              <a:t> (in all things rejoice...in suffering, in trouble, in glory, in mountain tops, in the valley of decision</a:t>
            </a:r>
            <a:endParaRPr lang="en-US" i="1" dirty="0">
              <a:effectLst/>
              <a:latin typeface="Times New Roman" panose="02020603050405020304" pitchFamily="18" charset="0"/>
              <a:ea typeface="Times New Roman" panose="02020603050405020304" pitchFamily="18" charset="0"/>
            </a:endParaRPr>
          </a:p>
          <a:p>
            <a:r>
              <a:rPr lang="en-US" b="1" i="1" dirty="0">
                <a:solidFill>
                  <a:srgbClr val="C00000"/>
                </a:solidFill>
                <a:effectLst/>
                <a:latin typeface="Calibri" panose="020F0502020204030204" pitchFamily="34" charset="0"/>
                <a:ea typeface="Times New Roman" panose="02020603050405020304" pitchFamily="18" charset="0"/>
              </a:rPr>
              <a:t>Strive for full restoration </a:t>
            </a:r>
            <a:r>
              <a:rPr lang="en-US" i="1" dirty="0">
                <a:effectLst/>
                <a:latin typeface="Calibri" panose="020F0502020204030204" pitchFamily="34" charset="0"/>
                <a:ea typeface="Times New Roman" panose="02020603050405020304" pitchFamily="18" charset="0"/>
              </a:rPr>
              <a:t>– confess your sin, repent, ask for forgiveness, and </a:t>
            </a:r>
            <a:r>
              <a:rPr lang="en-US" i="1" u="sng" dirty="0">
                <a:effectLst/>
                <a:latin typeface="Calibri" panose="020F0502020204030204" pitchFamily="34" charset="0"/>
                <a:ea typeface="Times New Roman" panose="02020603050405020304" pitchFamily="18" charset="0"/>
              </a:rPr>
              <a:t>walk away </a:t>
            </a:r>
            <a:r>
              <a:rPr lang="en-US" i="1" dirty="0">
                <a:effectLst/>
                <a:latin typeface="Calibri" panose="020F0502020204030204" pitchFamily="34" charset="0"/>
                <a:ea typeface="Times New Roman" panose="02020603050405020304" pitchFamily="18" charset="0"/>
              </a:rPr>
              <a:t>from the activity you have repented from</a:t>
            </a:r>
            <a:endParaRPr lang="en-US" i="1" dirty="0">
              <a:effectLst/>
              <a:latin typeface="Times New Roman" panose="02020603050405020304" pitchFamily="18" charset="0"/>
              <a:ea typeface="Times New Roman" panose="02020603050405020304" pitchFamily="18" charset="0"/>
            </a:endParaRPr>
          </a:p>
          <a:p>
            <a:r>
              <a:rPr lang="en-US" b="1" i="1" dirty="0">
                <a:solidFill>
                  <a:srgbClr val="C00000"/>
                </a:solidFill>
                <a:effectLst/>
                <a:latin typeface="Calibri" panose="020F0502020204030204" pitchFamily="34" charset="0"/>
                <a:ea typeface="Times New Roman" panose="02020603050405020304" pitchFamily="18" charset="0"/>
              </a:rPr>
              <a:t>Encourage one another </a:t>
            </a:r>
            <a:r>
              <a:rPr lang="en-US" i="1" dirty="0">
                <a:effectLst/>
                <a:latin typeface="Calibri" panose="020F0502020204030204" pitchFamily="34" charset="0"/>
                <a:ea typeface="Times New Roman" panose="02020603050405020304" pitchFamily="18" charset="0"/>
              </a:rPr>
              <a:t>– For us, we try to do that with each other in this class, but also a wider audience for us is other Christians.</a:t>
            </a:r>
            <a:endParaRPr lang="en-US" i="1" dirty="0">
              <a:effectLst/>
              <a:latin typeface="Times New Roman" panose="02020603050405020304" pitchFamily="18" charset="0"/>
              <a:ea typeface="Times New Roman" panose="02020603050405020304" pitchFamily="18" charset="0"/>
            </a:endParaRPr>
          </a:p>
          <a:p>
            <a:r>
              <a:rPr lang="en-US" b="1" i="1" dirty="0">
                <a:solidFill>
                  <a:srgbClr val="C00000"/>
                </a:solidFill>
                <a:effectLst/>
                <a:latin typeface="Calibri" panose="020F0502020204030204" pitchFamily="34" charset="0"/>
                <a:ea typeface="Times New Roman" panose="02020603050405020304" pitchFamily="18" charset="0"/>
              </a:rPr>
              <a:t>Be of one mind </a:t>
            </a:r>
            <a:r>
              <a:rPr lang="en-US" i="1" dirty="0">
                <a:effectLst/>
                <a:latin typeface="Calibri" panose="020F0502020204030204" pitchFamily="34" charset="0"/>
                <a:ea typeface="Times New Roman" panose="02020603050405020304" pitchFamily="18" charset="0"/>
              </a:rPr>
              <a:t>– Walk in the Spirit together in unity with each other and with God. We are not all the same, but we can be unified in the Spirit.</a:t>
            </a:r>
            <a:endParaRPr lang="en-US" i="1" dirty="0">
              <a:effectLst/>
              <a:latin typeface="Times New Roman" panose="02020603050405020304" pitchFamily="18" charset="0"/>
              <a:ea typeface="Times New Roman" panose="02020603050405020304" pitchFamily="18" charset="0"/>
            </a:endParaRPr>
          </a:p>
          <a:p>
            <a:r>
              <a:rPr lang="en-US" b="1" i="1" dirty="0">
                <a:solidFill>
                  <a:srgbClr val="C00000"/>
                </a:solidFill>
                <a:effectLst/>
                <a:latin typeface="Calibri" panose="020F0502020204030204" pitchFamily="34" charset="0"/>
                <a:ea typeface="Times New Roman" panose="02020603050405020304" pitchFamily="18" charset="0"/>
              </a:rPr>
              <a:t>Live in peace </a:t>
            </a:r>
            <a:r>
              <a:rPr lang="en-US" i="1" dirty="0">
                <a:effectLst/>
                <a:latin typeface="Calibri" panose="020F0502020204030204" pitchFamily="34" charset="0"/>
                <a:ea typeface="Times New Roman" panose="02020603050405020304" pitchFamily="18" charset="0"/>
              </a:rPr>
              <a:t>– Do not cause strife, anger, provoke others...as far as you can, live in peace with one another. </a:t>
            </a:r>
            <a:r>
              <a:rPr lang="en-US" i="1" dirty="0">
                <a:solidFill>
                  <a:srgbClr val="C00000"/>
                </a:solidFill>
                <a:effectLst/>
                <a:latin typeface="Calibri" panose="020F0502020204030204" pitchFamily="34" charset="0"/>
                <a:ea typeface="Times New Roman" panose="02020603050405020304" pitchFamily="18" charset="0"/>
              </a:rPr>
              <a:t>One of the best ways we can reduce our anger toward our enemies is to pray for them.</a:t>
            </a:r>
            <a:endParaRPr lang="en-US" i="1" dirty="0">
              <a:effectLst/>
              <a:latin typeface="Times New Roman" panose="02020603050405020304" pitchFamily="18" charset="0"/>
              <a:ea typeface="Times New Roman" panose="02020603050405020304" pitchFamily="18" charset="0"/>
            </a:endParaRPr>
          </a:p>
          <a:p>
            <a:pPr marL="0" marR="0" lvl="0" indent="0" algn="ctr">
              <a:buNone/>
            </a:pPr>
            <a:r>
              <a:rPr lang="en-US" b="1" i="1" dirty="0">
                <a:effectLst/>
                <a:latin typeface="Calibri" panose="020F0502020204030204" pitchFamily="34" charset="0"/>
                <a:ea typeface="Times New Roman" panose="02020603050405020304" pitchFamily="18" charset="0"/>
              </a:rPr>
              <a:t>AND THE GOD OF ALL PEACE AND LOVE will be with you</a:t>
            </a:r>
            <a:endParaRPr lang="en-US" b="1" i="1"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569381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0971-9F08-F98A-4DA8-FF043B8B2A11}"/>
              </a:ext>
            </a:extLst>
          </p:cNvPr>
          <p:cNvSpPr>
            <a:spLocks noGrp="1"/>
          </p:cNvSpPr>
          <p:nvPr>
            <p:ph type="title"/>
          </p:nvPr>
        </p:nvSpPr>
        <p:spPr>
          <a:xfrm>
            <a:off x="66665" y="107942"/>
            <a:ext cx="11852065" cy="706438"/>
          </a:xfrm>
        </p:spPr>
        <p:txBody>
          <a:bodyPr/>
          <a:lstStyle/>
          <a:p>
            <a:r>
              <a:rPr lang="en-US" dirty="0"/>
              <a:t>2 Corinthians – </a:t>
            </a:r>
            <a:r>
              <a:rPr lang="en-US" i="1" dirty="0"/>
              <a:t>An Assessment </a:t>
            </a:r>
          </a:p>
        </p:txBody>
      </p:sp>
      <p:sp>
        <p:nvSpPr>
          <p:cNvPr id="3" name="Content Placeholder 2">
            <a:extLst>
              <a:ext uri="{FF2B5EF4-FFF2-40B4-BE49-F238E27FC236}">
                <a16:creationId xmlns:a16="http://schemas.microsoft.com/office/drawing/2014/main" id="{F551E5EB-4702-F42E-BFE5-F6D8A75BB9CE}"/>
              </a:ext>
            </a:extLst>
          </p:cNvPr>
          <p:cNvSpPr>
            <a:spLocks noGrp="1"/>
          </p:cNvSpPr>
          <p:nvPr>
            <p:ph idx="1"/>
          </p:nvPr>
        </p:nvSpPr>
        <p:spPr>
          <a:xfrm>
            <a:off x="583324" y="814380"/>
            <a:ext cx="11335406" cy="5741066"/>
          </a:xfrm>
        </p:spPr>
        <p:txBody>
          <a:bodyPr/>
          <a:lstStyle/>
          <a:p>
            <a:pPr marL="0" indent="0">
              <a:buNone/>
            </a:pPr>
            <a:r>
              <a:rPr lang="en-US" sz="3600" i="1" dirty="0">
                <a:effectLst/>
                <a:latin typeface="Calibri" panose="020F0502020204030204" pitchFamily="34" charset="0"/>
                <a:ea typeface="Times New Roman" panose="02020603050405020304" pitchFamily="18" charset="0"/>
              </a:rPr>
              <a:t>After all the problems, after all the corrections, and after all the heartache, we end this book with peace. </a:t>
            </a:r>
          </a:p>
          <a:p>
            <a:pPr marL="0" indent="0">
              <a:buNone/>
            </a:pPr>
            <a:r>
              <a:rPr lang="en-US" sz="3600" i="1" dirty="0">
                <a:effectLst/>
                <a:latin typeface="Calibri" panose="020F0502020204030204" pitchFamily="34" charset="0"/>
                <a:ea typeface="Times New Roman" panose="02020603050405020304" pitchFamily="18" charset="0"/>
              </a:rPr>
              <a:t>It is a fitting way to remember Paul as... </a:t>
            </a:r>
          </a:p>
          <a:p>
            <a:r>
              <a:rPr lang="en-US" sz="3600" b="1" i="1" dirty="0">
                <a:latin typeface="Calibri" panose="020F0502020204030204" pitchFamily="34" charset="0"/>
                <a:ea typeface="Times New Roman" panose="02020603050405020304" pitchFamily="18" charset="0"/>
              </a:rPr>
              <a:t>H</a:t>
            </a:r>
            <a:r>
              <a:rPr lang="en-US" sz="3600" b="1" i="1" dirty="0">
                <a:effectLst/>
                <a:latin typeface="Calibri" panose="020F0502020204030204" pitchFamily="34" charset="0"/>
                <a:ea typeface="Times New Roman" panose="02020603050405020304" pitchFamily="18" charset="0"/>
              </a:rPr>
              <a:t>umble yet forceful, </a:t>
            </a:r>
          </a:p>
          <a:p>
            <a:r>
              <a:rPr lang="en-US" sz="3600" b="1" i="1" dirty="0">
                <a:latin typeface="Calibri" panose="020F0502020204030204" pitchFamily="34" charset="0"/>
                <a:ea typeface="Times New Roman" panose="02020603050405020304" pitchFamily="18" charset="0"/>
              </a:rPr>
              <a:t>Forgiving yet accountable</a:t>
            </a:r>
            <a:endParaRPr lang="en-US" sz="3600" b="1" i="1" dirty="0">
              <a:effectLst/>
              <a:latin typeface="Calibri" panose="020F0502020204030204" pitchFamily="34" charset="0"/>
              <a:ea typeface="Times New Roman" panose="02020603050405020304" pitchFamily="18" charset="0"/>
            </a:endParaRPr>
          </a:p>
          <a:p>
            <a:r>
              <a:rPr lang="en-US" sz="3600" b="1" i="1" dirty="0">
                <a:effectLst/>
                <a:latin typeface="Calibri" panose="020F0502020204030204" pitchFamily="34" charset="0"/>
                <a:ea typeface="Times New Roman" panose="02020603050405020304" pitchFamily="18" charset="0"/>
              </a:rPr>
              <a:t>weak yet powerful, </a:t>
            </a:r>
          </a:p>
          <a:p>
            <a:r>
              <a:rPr lang="en-US" sz="3600" b="1" i="1" dirty="0">
                <a:latin typeface="Calibri" panose="020F0502020204030204" pitchFamily="34" charset="0"/>
                <a:ea typeface="Times New Roman" panose="02020603050405020304" pitchFamily="18" charset="0"/>
              </a:rPr>
              <a:t>S</a:t>
            </a:r>
            <a:r>
              <a:rPr lang="en-US" sz="3600" b="1" i="1" dirty="0">
                <a:effectLst/>
                <a:latin typeface="Calibri" panose="020F0502020204030204" pitchFamily="34" charset="0"/>
                <a:ea typeface="Times New Roman" panose="02020603050405020304" pitchFamily="18" charset="0"/>
              </a:rPr>
              <a:t>ervant yet Apostle, </a:t>
            </a:r>
          </a:p>
          <a:p>
            <a:r>
              <a:rPr lang="en-US" sz="3600" b="1" i="1" dirty="0">
                <a:effectLst/>
                <a:latin typeface="Calibri" panose="020F0502020204030204" pitchFamily="34" charset="0"/>
                <a:ea typeface="Times New Roman" panose="02020603050405020304" pitchFamily="18" charset="0"/>
              </a:rPr>
              <a:t>As one with Love and Hope for the Corinthians.</a:t>
            </a:r>
            <a:endParaRPr lang="en-US" sz="3600" b="1" i="1"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739982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8B77C-A24C-0044-BA18-55F180BEAAA7}"/>
              </a:ext>
            </a:extLst>
          </p:cNvPr>
          <p:cNvSpPr>
            <a:spLocks noGrp="1"/>
          </p:cNvSpPr>
          <p:nvPr>
            <p:ph type="title"/>
          </p:nvPr>
        </p:nvSpPr>
        <p:spPr/>
        <p:txBody>
          <a:bodyPr/>
          <a:lstStyle/>
          <a:p>
            <a:r>
              <a:rPr lang="en-US" i="1" dirty="0"/>
              <a:t>Next Week</a:t>
            </a:r>
          </a:p>
        </p:txBody>
      </p:sp>
      <p:sp>
        <p:nvSpPr>
          <p:cNvPr id="3" name="Content Placeholder 2">
            <a:extLst>
              <a:ext uri="{FF2B5EF4-FFF2-40B4-BE49-F238E27FC236}">
                <a16:creationId xmlns:a16="http://schemas.microsoft.com/office/drawing/2014/main" id="{9B23BC44-97B0-B24C-9677-CD5A1696337E}"/>
              </a:ext>
            </a:extLst>
          </p:cNvPr>
          <p:cNvSpPr>
            <a:spLocks noGrp="1"/>
          </p:cNvSpPr>
          <p:nvPr>
            <p:ph idx="1"/>
          </p:nvPr>
        </p:nvSpPr>
        <p:spPr>
          <a:xfrm>
            <a:off x="671350" y="877387"/>
            <a:ext cx="11171605" cy="5700393"/>
          </a:xfrm>
        </p:spPr>
        <p:txBody>
          <a:bodyPr>
            <a:normAutofit/>
          </a:bodyPr>
          <a:lstStyle/>
          <a:p>
            <a:pPr marL="0" indent="0">
              <a:buNone/>
            </a:pPr>
            <a:r>
              <a:rPr lang="en-US" sz="3600" b="1" i="1" dirty="0"/>
              <a:t>I will send a note this week about what we will study next</a:t>
            </a:r>
            <a:endParaRPr lang="en-US" sz="3600" i="1" dirty="0"/>
          </a:p>
          <a:p>
            <a:r>
              <a:rPr lang="en-US" sz="3200" i="1" dirty="0"/>
              <a:t>Pray for God to move in the US, protect Israel, and the leaders</a:t>
            </a:r>
          </a:p>
          <a:p>
            <a:r>
              <a:rPr lang="en-US" sz="3200" i="1" dirty="0"/>
              <a:t>Pray for First Redeemer Pastors, staff, teachers, and all who lead</a:t>
            </a:r>
          </a:p>
          <a:p>
            <a:r>
              <a:rPr lang="en-US" sz="3200" i="1" dirty="0"/>
              <a:t>Pray for your family and friends inside and outside the church. </a:t>
            </a:r>
            <a:r>
              <a:rPr lang="en-US" sz="3200" i="1" dirty="0">
                <a:solidFill>
                  <a:srgbClr val="C00000"/>
                </a:solidFill>
              </a:rPr>
              <a:t>Pray for healing for those in grief and recovery</a:t>
            </a:r>
          </a:p>
          <a:p>
            <a:r>
              <a:rPr lang="en-US" sz="3200" i="1" dirty="0"/>
              <a:t>Be thankful that God has placed you </a:t>
            </a:r>
            <a:r>
              <a:rPr lang="en-US" sz="3200" i="1" dirty="0">
                <a:solidFill>
                  <a:srgbClr val="C00000"/>
                </a:solidFill>
              </a:rPr>
              <a:t>in this day and time </a:t>
            </a:r>
            <a:r>
              <a:rPr lang="en-US" sz="3200" i="1" dirty="0"/>
              <a:t>and commit your will ...to doing His Will.</a:t>
            </a:r>
          </a:p>
          <a:p>
            <a:r>
              <a:rPr lang="en-US" sz="3200" i="1" dirty="0"/>
              <a:t>Praise Him for the blessings He continually bestows on us.</a:t>
            </a:r>
          </a:p>
          <a:p>
            <a:r>
              <a:rPr lang="en-US" sz="3200" i="1" dirty="0">
                <a:effectLst/>
              </a:rPr>
              <a:t>Pray for each of us to take our role seriously in the coming storm</a:t>
            </a:r>
          </a:p>
          <a:p>
            <a:r>
              <a:rPr lang="en-US" sz="3200" i="1" dirty="0"/>
              <a:t>Pray for those who don’t know the Lord to come to Him</a:t>
            </a:r>
          </a:p>
          <a:p>
            <a:endParaRPr lang="en-US" sz="3200" i="1" dirty="0"/>
          </a:p>
          <a:p>
            <a:pPr marL="0" indent="0">
              <a:buNone/>
            </a:pPr>
            <a:endParaRPr lang="en-US" i="1" dirty="0"/>
          </a:p>
        </p:txBody>
      </p:sp>
    </p:spTree>
    <p:extLst>
      <p:ext uri="{BB962C8B-B14F-4D97-AF65-F5344CB8AC3E}">
        <p14:creationId xmlns:p14="http://schemas.microsoft.com/office/powerpoint/2010/main" val="2621714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B7B81C-2792-3634-6793-39696FE64B4E}"/>
              </a:ext>
            </a:extLst>
          </p:cNvPr>
          <p:cNvPicPr>
            <a:picLocks noChangeAspect="1"/>
          </p:cNvPicPr>
          <p:nvPr/>
        </p:nvPicPr>
        <p:blipFill>
          <a:blip r:embed="rId2"/>
          <a:stretch>
            <a:fillRect/>
          </a:stretch>
        </p:blipFill>
        <p:spPr>
          <a:xfrm>
            <a:off x="1939703" y="2004164"/>
            <a:ext cx="12421132" cy="6857999"/>
          </a:xfrm>
          <a:prstGeom prst="rect">
            <a:avLst/>
          </a:prstGeom>
        </p:spPr>
      </p:pic>
    </p:spTree>
    <p:extLst>
      <p:ext uri="{BB962C8B-B14F-4D97-AF65-F5344CB8AC3E}">
        <p14:creationId xmlns:p14="http://schemas.microsoft.com/office/powerpoint/2010/main" val="120732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3E6C58-7FED-47C7-C647-B57C09A4096B}"/>
              </a:ext>
            </a:extLst>
          </p:cNvPr>
          <p:cNvPicPr>
            <a:picLocks noChangeAspect="1"/>
          </p:cNvPicPr>
          <p:nvPr/>
        </p:nvPicPr>
        <p:blipFill>
          <a:blip r:embed="rId2"/>
          <a:stretch>
            <a:fillRect/>
          </a:stretch>
        </p:blipFill>
        <p:spPr>
          <a:xfrm>
            <a:off x="391209" y="299545"/>
            <a:ext cx="11409581" cy="6006311"/>
          </a:xfrm>
          <a:prstGeom prst="rect">
            <a:avLst/>
          </a:prstGeom>
        </p:spPr>
      </p:pic>
    </p:spTree>
    <p:extLst>
      <p:ext uri="{BB962C8B-B14F-4D97-AF65-F5344CB8AC3E}">
        <p14:creationId xmlns:p14="http://schemas.microsoft.com/office/powerpoint/2010/main" val="372864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856D8-4C2D-8C4E-8E24-22AFE8B5D2B0}"/>
              </a:ext>
            </a:extLst>
          </p:cNvPr>
          <p:cNvSpPr>
            <a:spLocks noGrp="1"/>
          </p:cNvSpPr>
          <p:nvPr>
            <p:ph type="title"/>
          </p:nvPr>
        </p:nvSpPr>
        <p:spPr/>
        <p:txBody>
          <a:bodyPr>
            <a:normAutofit/>
          </a:bodyPr>
          <a:lstStyle/>
          <a:p>
            <a:r>
              <a:rPr lang="en-US" dirty="0"/>
              <a:t>Class Schedule for the next few weeks</a:t>
            </a:r>
          </a:p>
        </p:txBody>
      </p:sp>
      <p:sp>
        <p:nvSpPr>
          <p:cNvPr id="3" name="Content Placeholder 2">
            <a:extLst>
              <a:ext uri="{FF2B5EF4-FFF2-40B4-BE49-F238E27FC236}">
                <a16:creationId xmlns:a16="http://schemas.microsoft.com/office/drawing/2014/main" id="{9DD4AB20-D006-CE4A-B06C-17D787035071}"/>
              </a:ext>
            </a:extLst>
          </p:cNvPr>
          <p:cNvSpPr>
            <a:spLocks noGrp="1"/>
          </p:cNvSpPr>
          <p:nvPr>
            <p:ph idx="1"/>
          </p:nvPr>
        </p:nvSpPr>
        <p:spPr>
          <a:xfrm>
            <a:off x="317388" y="824719"/>
            <a:ext cx="11874612" cy="5468433"/>
          </a:xfrm>
        </p:spPr>
        <p:txBody>
          <a:bodyPr>
            <a:normAutofit/>
          </a:bodyPr>
          <a:lstStyle/>
          <a:p>
            <a:pPr>
              <a:buFont typeface="Wingdings" pitchFamily="2" charset="2"/>
              <a:buChar char="ü"/>
            </a:pPr>
            <a:r>
              <a:rPr lang="en-US" sz="4000" i="1" dirty="0"/>
              <a:t>July 14, 2024   – 2 Cor Ch 7</a:t>
            </a:r>
          </a:p>
          <a:p>
            <a:pPr>
              <a:buFont typeface="Wingdings" pitchFamily="2" charset="2"/>
              <a:buChar char="ü"/>
            </a:pPr>
            <a:r>
              <a:rPr lang="en-US" sz="4000" i="1" dirty="0"/>
              <a:t>July 21, 2024   - 2 Cor Ch 8</a:t>
            </a:r>
          </a:p>
          <a:p>
            <a:pPr>
              <a:buFont typeface="Wingdings" pitchFamily="2" charset="2"/>
              <a:buChar char="ü"/>
            </a:pPr>
            <a:r>
              <a:rPr lang="en-US" sz="4000" i="1" dirty="0"/>
              <a:t>July 28, 2024   - 2 Cor Ch 9</a:t>
            </a:r>
          </a:p>
          <a:p>
            <a:pPr>
              <a:buFont typeface="Wingdings" pitchFamily="2" charset="2"/>
              <a:buChar char="ü"/>
            </a:pPr>
            <a:r>
              <a:rPr lang="en-US" sz="4000" i="1" dirty="0"/>
              <a:t>Aug 4, 2024     - 2 Cor Ch 10</a:t>
            </a:r>
          </a:p>
          <a:p>
            <a:pPr>
              <a:buFont typeface="Wingdings" pitchFamily="2" charset="2"/>
              <a:buChar char="ü"/>
            </a:pPr>
            <a:r>
              <a:rPr lang="en-US" sz="4000" i="1" dirty="0"/>
              <a:t>Aug 11, 2024   - 2 Cor Ch 11</a:t>
            </a:r>
          </a:p>
          <a:p>
            <a:pPr>
              <a:buFont typeface="Wingdings" pitchFamily="2" charset="2"/>
              <a:buChar char="ü"/>
            </a:pPr>
            <a:r>
              <a:rPr lang="en-US" sz="4000" i="1" dirty="0"/>
              <a:t>Aug 18, 2024   - 2 Cor Ch 12 </a:t>
            </a:r>
          </a:p>
          <a:p>
            <a:pPr>
              <a:buFont typeface="Wingdings" pitchFamily="2" charset="2"/>
              <a:buChar char="ü"/>
            </a:pPr>
            <a:r>
              <a:rPr lang="en-US" sz="4000" i="1" dirty="0">
                <a:solidFill>
                  <a:srgbClr val="C00000"/>
                </a:solidFill>
              </a:rPr>
              <a:t>Aug 25, 2024   - 2 Cor Ch 13 &amp; wrap</a:t>
            </a:r>
          </a:p>
          <a:p>
            <a:r>
              <a:rPr lang="en-US" sz="4000" i="1" dirty="0"/>
              <a:t> Sept 1, 2024     - New Study</a:t>
            </a:r>
            <a:endParaRPr lang="en-US" sz="3200" i="1" dirty="0"/>
          </a:p>
        </p:txBody>
      </p:sp>
    </p:spTree>
    <p:extLst>
      <p:ext uri="{BB962C8B-B14F-4D97-AF65-F5344CB8AC3E}">
        <p14:creationId xmlns:p14="http://schemas.microsoft.com/office/powerpoint/2010/main" val="4206643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19979-395B-4941-FD8E-67C261E4A8F4}"/>
              </a:ext>
            </a:extLst>
          </p:cNvPr>
          <p:cNvSpPr>
            <a:spLocks noGrp="1"/>
          </p:cNvSpPr>
          <p:nvPr>
            <p:ph type="title"/>
          </p:nvPr>
        </p:nvSpPr>
        <p:spPr>
          <a:xfrm>
            <a:off x="0" y="0"/>
            <a:ext cx="10515600" cy="706438"/>
          </a:xfrm>
        </p:spPr>
        <p:txBody>
          <a:bodyPr/>
          <a:lstStyle/>
          <a:p>
            <a:r>
              <a:rPr lang="en-US" dirty="0"/>
              <a:t>Quick Update ...</a:t>
            </a:r>
            <a:r>
              <a:rPr lang="en-US" i="1" dirty="0"/>
              <a:t>ICYMI</a:t>
            </a:r>
          </a:p>
        </p:txBody>
      </p:sp>
      <p:sp>
        <p:nvSpPr>
          <p:cNvPr id="3" name="Content Placeholder 2">
            <a:extLst>
              <a:ext uri="{FF2B5EF4-FFF2-40B4-BE49-F238E27FC236}">
                <a16:creationId xmlns:a16="http://schemas.microsoft.com/office/drawing/2014/main" id="{147D4B7A-DA8D-E424-1B53-F2839311E3FF}"/>
              </a:ext>
            </a:extLst>
          </p:cNvPr>
          <p:cNvSpPr>
            <a:spLocks noGrp="1"/>
          </p:cNvSpPr>
          <p:nvPr>
            <p:ph idx="1"/>
          </p:nvPr>
        </p:nvSpPr>
        <p:spPr>
          <a:xfrm>
            <a:off x="243307" y="706438"/>
            <a:ext cx="11776627" cy="6151562"/>
          </a:xfrm>
        </p:spPr>
        <p:txBody>
          <a:bodyPr>
            <a:normAutofit fontScale="92500"/>
          </a:bodyPr>
          <a:lstStyle/>
          <a:p>
            <a:pPr marL="0" indent="0">
              <a:buNone/>
            </a:pPr>
            <a:r>
              <a:rPr lang="en-US" b="1" i="1" dirty="0"/>
              <a:t>Middle East</a:t>
            </a:r>
          </a:p>
          <a:p>
            <a:pPr lvl="1"/>
            <a:r>
              <a:rPr lang="en-US" i="1" dirty="0"/>
              <a:t>Hostage Negotiations and Cease Fire Negotiations are dead. Hamas has rejected them and placed a new demand that Sinwar be guaranteed not to be assassinated by Israel</a:t>
            </a:r>
          </a:p>
          <a:p>
            <a:pPr lvl="1"/>
            <a:r>
              <a:rPr lang="en-US" i="1" dirty="0"/>
              <a:t>Israel continues to destroy terrorists in Gaza, Lebanon, and Israel (West Bank)</a:t>
            </a:r>
          </a:p>
          <a:p>
            <a:pPr lvl="1"/>
            <a:r>
              <a:rPr lang="en-US" i="1" dirty="0"/>
              <a:t>Hezbollah continues relentless attack on Northern Israel – Fires and evacuations</a:t>
            </a:r>
          </a:p>
          <a:p>
            <a:pPr lvl="1"/>
            <a:r>
              <a:rPr lang="en-US" i="1" dirty="0"/>
              <a:t>Israel has target packages against Iran complete and ready. Abraham Lincoln carrier group has arrived in the Mediterranean area</a:t>
            </a:r>
          </a:p>
          <a:p>
            <a:pPr lvl="1"/>
            <a:r>
              <a:rPr lang="en-US" i="1" dirty="0"/>
              <a:t>Israel and the US continue moving forces in anticipation. Prayerfully they are prepared with God’s intervention and plan. Iran has blinked</a:t>
            </a:r>
          </a:p>
          <a:p>
            <a:pPr lvl="1"/>
            <a:r>
              <a:rPr lang="en-US" i="1" dirty="0"/>
              <a:t>Uneasy time with Russia, Turkey, Iran, Syria, and Iraq all facing Israel and preparation anxiety</a:t>
            </a:r>
          </a:p>
          <a:p>
            <a:pPr marL="0" indent="0">
              <a:buNone/>
            </a:pPr>
            <a:r>
              <a:rPr lang="en-US" b="1" i="1" dirty="0"/>
              <a:t>US/World</a:t>
            </a:r>
          </a:p>
          <a:p>
            <a:pPr lvl="1"/>
            <a:r>
              <a:rPr lang="en-US" i="1" dirty="0"/>
              <a:t>Ukraine has entered multiple areas of Russia and destroyed resupply bridges and depots.</a:t>
            </a:r>
          </a:p>
          <a:p>
            <a:pPr lvl="1"/>
            <a:r>
              <a:rPr lang="en-US" i="1" dirty="0"/>
              <a:t>Advanced weapons are being used by Ukraine, Russia attacking Ukraine's Nuclear Plants</a:t>
            </a:r>
          </a:p>
          <a:p>
            <a:pPr lvl="1"/>
            <a:r>
              <a:rPr lang="en-US" i="1" dirty="0"/>
              <a:t>Earthquakes in Russia, Lebanon/Syria, and Iran. </a:t>
            </a:r>
            <a:r>
              <a:rPr lang="en-US" i="1" dirty="0">
                <a:solidFill>
                  <a:srgbClr val="C00000"/>
                </a:solidFill>
              </a:rPr>
              <a:t>A reminder of who is really in control??</a:t>
            </a:r>
          </a:p>
          <a:p>
            <a:pPr lvl="1"/>
            <a:r>
              <a:rPr lang="en-US" i="1" dirty="0"/>
              <a:t>DNC in Chicago over with large opposition, mostly un-reported by MSM</a:t>
            </a:r>
          </a:p>
          <a:p>
            <a:pPr lvl="1"/>
            <a:r>
              <a:rPr lang="en-US" i="1" dirty="0">
                <a:solidFill>
                  <a:srgbClr val="C00000"/>
                </a:solidFill>
              </a:rPr>
              <a:t>Hold Fast to the Faith and Keep moving forward in God’s path. </a:t>
            </a:r>
            <a:r>
              <a:rPr lang="en-US" b="1" i="1" dirty="0">
                <a:solidFill>
                  <a:srgbClr val="C00000"/>
                </a:solidFill>
              </a:rPr>
              <a:t>God Has This...</a:t>
            </a:r>
          </a:p>
          <a:p>
            <a:pPr lvl="1"/>
            <a:endParaRPr lang="en-US" i="1" dirty="0"/>
          </a:p>
        </p:txBody>
      </p:sp>
    </p:spTree>
    <p:extLst>
      <p:ext uri="{BB962C8B-B14F-4D97-AF65-F5344CB8AC3E}">
        <p14:creationId xmlns:p14="http://schemas.microsoft.com/office/powerpoint/2010/main" val="468319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FA90-6753-DEC7-AA2F-7997DA0D0CA7}"/>
              </a:ext>
            </a:extLst>
          </p:cNvPr>
          <p:cNvSpPr>
            <a:spLocks noGrp="1"/>
          </p:cNvSpPr>
          <p:nvPr>
            <p:ph type="title"/>
          </p:nvPr>
        </p:nvSpPr>
        <p:spPr/>
        <p:txBody>
          <a:bodyPr/>
          <a:lstStyle/>
          <a:p>
            <a:r>
              <a:rPr lang="en-US" dirty="0"/>
              <a:t>Overall Outline of 2</a:t>
            </a:r>
            <a:r>
              <a:rPr lang="en-US" baseline="30000" dirty="0"/>
              <a:t>nd</a:t>
            </a:r>
            <a:r>
              <a:rPr lang="en-US" dirty="0"/>
              <a:t> Corinthians</a:t>
            </a:r>
          </a:p>
        </p:txBody>
      </p:sp>
      <p:sp>
        <p:nvSpPr>
          <p:cNvPr id="4" name="Content Placeholder 3">
            <a:extLst>
              <a:ext uri="{FF2B5EF4-FFF2-40B4-BE49-F238E27FC236}">
                <a16:creationId xmlns:a16="http://schemas.microsoft.com/office/drawing/2014/main" id="{EA3FB837-72F9-4AA4-DCE3-E98030A9970F}"/>
              </a:ext>
            </a:extLst>
          </p:cNvPr>
          <p:cNvSpPr>
            <a:spLocks noGrp="1"/>
          </p:cNvSpPr>
          <p:nvPr>
            <p:ph sz="half" idx="1"/>
          </p:nvPr>
        </p:nvSpPr>
        <p:spPr>
          <a:xfrm>
            <a:off x="272716" y="946484"/>
            <a:ext cx="5747084" cy="5230479"/>
          </a:xfrm>
        </p:spPr>
        <p:txBody>
          <a:bodyPr>
            <a:normAutofit fontScale="92500" lnSpcReduction="20000"/>
          </a:bodyPr>
          <a:lstStyle/>
          <a:p>
            <a:pPr marL="0" indent="0">
              <a:buNone/>
            </a:pPr>
            <a:r>
              <a:rPr lang="en-US" b="1" i="1" dirty="0"/>
              <a:t>The Comfort of God Ch 1-7</a:t>
            </a:r>
          </a:p>
          <a:p>
            <a:r>
              <a:rPr lang="en-US" i="1" dirty="0"/>
              <a:t>Introduction – Ch 1:1,2</a:t>
            </a:r>
          </a:p>
          <a:p>
            <a:r>
              <a:rPr lang="en-US" i="1" dirty="0"/>
              <a:t>Comfort for Life’s Plans - Ch 1:3-24</a:t>
            </a:r>
          </a:p>
          <a:p>
            <a:r>
              <a:rPr lang="en-US" i="1" dirty="0"/>
              <a:t>Comfort in the restoration of sinning saint – Ch 2</a:t>
            </a:r>
          </a:p>
          <a:p>
            <a:r>
              <a:rPr lang="en-US" i="1" dirty="0"/>
              <a:t>Comfort in the glorious ministry of Christ – Ch 3</a:t>
            </a:r>
          </a:p>
          <a:p>
            <a:r>
              <a:rPr lang="en-US" i="1" dirty="0"/>
              <a:t>Comfort in the ministry of suffering for Christ – Ch 4</a:t>
            </a:r>
          </a:p>
          <a:p>
            <a:r>
              <a:rPr lang="en-US" i="1" dirty="0"/>
              <a:t>Comfort in the ministry of martyrdom for Christ – Ch 5</a:t>
            </a:r>
          </a:p>
          <a:p>
            <a:r>
              <a:rPr lang="en-US" i="1" dirty="0"/>
              <a:t>Comfort in all circumstances – Ch 6</a:t>
            </a:r>
          </a:p>
          <a:p>
            <a:r>
              <a:rPr lang="en-US" i="1" dirty="0"/>
              <a:t>Comfort in the Heart of Paul – Ch 7</a:t>
            </a:r>
          </a:p>
        </p:txBody>
      </p:sp>
      <p:sp>
        <p:nvSpPr>
          <p:cNvPr id="5" name="Content Placeholder 4">
            <a:extLst>
              <a:ext uri="{FF2B5EF4-FFF2-40B4-BE49-F238E27FC236}">
                <a16:creationId xmlns:a16="http://schemas.microsoft.com/office/drawing/2014/main" id="{F65AF64C-A288-169A-632D-C159288ECD02}"/>
              </a:ext>
            </a:extLst>
          </p:cNvPr>
          <p:cNvSpPr>
            <a:spLocks noGrp="1"/>
          </p:cNvSpPr>
          <p:nvPr>
            <p:ph sz="half" idx="2"/>
          </p:nvPr>
        </p:nvSpPr>
        <p:spPr>
          <a:xfrm>
            <a:off x="6095999" y="946484"/>
            <a:ext cx="5823285" cy="5230479"/>
          </a:xfrm>
        </p:spPr>
        <p:txBody>
          <a:bodyPr>
            <a:normAutofit fontScale="92500" lnSpcReduction="20000"/>
          </a:bodyPr>
          <a:lstStyle/>
          <a:p>
            <a:pPr marL="0" indent="0">
              <a:buNone/>
            </a:pPr>
            <a:r>
              <a:rPr lang="en-US" b="1" i="1" dirty="0"/>
              <a:t>Christian Giving – Ch 8-9</a:t>
            </a:r>
          </a:p>
          <a:p>
            <a:r>
              <a:rPr lang="en-US" i="1" dirty="0"/>
              <a:t>Examples, Exhortation, Explanation, and Encouragement </a:t>
            </a:r>
          </a:p>
          <a:p>
            <a:pPr marL="0" indent="0">
              <a:buNone/>
            </a:pPr>
            <a:endParaRPr lang="en-US" b="1" i="1" dirty="0"/>
          </a:p>
          <a:p>
            <a:pPr marL="0" indent="0">
              <a:buNone/>
            </a:pPr>
            <a:r>
              <a:rPr lang="en-US" b="1" i="1" dirty="0"/>
              <a:t>The Calling of the Apostle Paul </a:t>
            </a:r>
            <a:r>
              <a:rPr lang="en-US" i="1" dirty="0"/>
              <a:t>– Ch 10-13</a:t>
            </a:r>
          </a:p>
          <a:p>
            <a:pPr>
              <a:buFont typeface="Wingdings" pitchFamily="2" charset="2"/>
              <a:buChar char="ü"/>
            </a:pPr>
            <a:r>
              <a:rPr lang="en-US" i="1" dirty="0"/>
              <a:t>Spiritual War, Man of God – Ch 10</a:t>
            </a:r>
          </a:p>
          <a:p>
            <a:pPr>
              <a:buFont typeface="Wingdings" pitchFamily="2" charset="2"/>
              <a:buChar char="ü"/>
            </a:pPr>
            <a:r>
              <a:rPr lang="en-US" i="1" dirty="0"/>
              <a:t>Loyalty and Apostleship– Ch11</a:t>
            </a:r>
          </a:p>
          <a:p>
            <a:pPr>
              <a:buFont typeface="Wingdings" pitchFamily="2" charset="2"/>
              <a:buChar char="ü"/>
            </a:pPr>
            <a:r>
              <a:rPr lang="en-US" i="1" dirty="0"/>
              <a:t>Apostles, Pastors, Uniqueness – Ch 12</a:t>
            </a:r>
          </a:p>
          <a:p>
            <a:pPr>
              <a:buFont typeface="Wingdings" pitchFamily="2" charset="2"/>
              <a:buChar char="ü"/>
            </a:pPr>
            <a:r>
              <a:rPr lang="en-US" b="1" i="1" dirty="0">
                <a:solidFill>
                  <a:srgbClr val="C00000"/>
                </a:solidFill>
              </a:rPr>
              <a:t>Pattern of Sanctification – Ch 13:1-10</a:t>
            </a:r>
          </a:p>
          <a:p>
            <a:pPr>
              <a:buFont typeface="Wingdings" pitchFamily="2" charset="2"/>
              <a:buChar char="ü"/>
            </a:pPr>
            <a:r>
              <a:rPr lang="en-US" b="1" i="1" dirty="0">
                <a:solidFill>
                  <a:srgbClr val="C00000"/>
                </a:solidFill>
              </a:rPr>
              <a:t>Benediction – Ch 13:11-14</a:t>
            </a:r>
          </a:p>
        </p:txBody>
      </p:sp>
    </p:spTree>
    <p:extLst>
      <p:ext uri="{BB962C8B-B14F-4D97-AF65-F5344CB8AC3E}">
        <p14:creationId xmlns:p14="http://schemas.microsoft.com/office/powerpoint/2010/main" val="285266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C5D90-FD4D-A1A4-B2AE-14DEB1D3D89F}"/>
              </a:ext>
            </a:extLst>
          </p:cNvPr>
          <p:cNvSpPr>
            <a:spLocks noGrp="1"/>
          </p:cNvSpPr>
          <p:nvPr>
            <p:ph type="title"/>
          </p:nvPr>
        </p:nvSpPr>
        <p:spPr>
          <a:xfrm>
            <a:off x="66665" y="107942"/>
            <a:ext cx="11745583" cy="706438"/>
          </a:xfrm>
        </p:spPr>
        <p:txBody>
          <a:bodyPr/>
          <a:lstStyle/>
          <a:p>
            <a:r>
              <a:rPr lang="en-US" dirty="0"/>
              <a:t>2 Cor Ch 12   Chapter 12 Key Points</a:t>
            </a:r>
          </a:p>
        </p:txBody>
      </p:sp>
      <p:sp>
        <p:nvSpPr>
          <p:cNvPr id="3" name="Content Placeholder 2">
            <a:extLst>
              <a:ext uri="{FF2B5EF4-FFF2-40B4-BE49-F238E27FC236}">
                <a16:creationId xmlns:a16="http://schemas.microsoft.com/office/drawing/2014/main" id="{5967CC99-2ED7-FE9F-00DC-6D8E00CFCC92}"/>
              </a:ext>
            </a:extLst>
          </p:cNvPr>
          <p:cNvSpPr>
            <a:spLocks noGrp="1"/>
          </p:cNvSpPr>
          <p:nvPr>
            <p:ph idx="1"/>
          </p:nvPr>
        </p:nvSpPr>
        <p:spPr>
          <a:xfrm>
            <a:off x="223208" y="814380"/>
            <a:ext cx="11745583" cy="6060510"/>
          </a:xfrm>
        </p:spPr>
        <p:txBody>
          <a:bodyPr/>
          <a:lstStyle/>
          <a:p>
            <a:pPr marL="0" indent="0">
              <a:buNone/>
            </a:pPr>
            <a:r>
              <a:rPr lang="en-US" i="1" dirty="0"/>
              <a:t>Paul speaks of both a vision and a torment</a:t>
            </a:r>
          </a:p>
          <a:p>
            <a:pPr>
              <a:buFontTx/>
              <a:buChar char="-"/>
            </a:pPr>
            <a:r>
              <a:rPr lang="en-US" i="1" dirty="0"/>
              <a:t>Tells us about his vision and being taken to the 3</a:t>
            </a:r>
            <a:r>
              <a:rPr lang="en-US" i="1" baseline="30000" dirty="0"/>
              <a:t>rd</a:t>
            </a:r>
            <a:r>
              <a:rPr lang="en-US" i="1" dirty="0"/>
              <a:t> Heaven, which is where God lives</a:t>
            </a:r>
          </a:p>
          <a:p>
            <a:pPr lvl="1">
              <a:buFontTx/>
              <a:buChar char="-"/>
            </a:pPr>
            <a:r>
              <a:rPr lang="en-US" i="1" dirty="0"/>
              <a:t>Does not tell us what he sees but tells us that what he saw was both </a:t>
            </a:r>
            <a:r>
              <a:rPr lang="en-US" b="1" i="1" dirty="0"/>
              <a:t>inexpressible</a:t>
            </a:r>
            <a:r>
              <a:rPr lang="en-US" i="1" dirty="0"/>
              <a:t> by him, and that he is </a:t>
            </a:r>
            <a:r>
              <a:rPr lang="en-US" b="1" i="1" dirty="0"/>
              <a:t>not allowed to talk about it</a:t>
            </a:r>
          </a:p>
          <a:p>
            <a:pPr lvl="1">
              <a:buFontTx/>
              <a:buChar char="-"/>
            </a:pPr>
            <a:r>
              <a:rPr lang="en-US" b="1" i="1" dirty="0"/>
              <a:t>Paul tells us of the authentication signs of a </a:t>
            </a:r>
            <a:r>
              <a:rPr lang="en-US" b="1" i="1" dirty="0">
                <a:solidFill>
                  <a:srgbClr val="C00000"/>
                </a:solidFill>
              </a:rPr>
              <a:t>True</a:t>
            </a:r>
            <a:r>
              <a:rPr lang="en-US" b="1" i="1" dirty="0"/>
              <a:t> Apostle	</a:t>
            </a:r>
          </a:p>
          <a:p>
            <a:pPr lvl="2">
              <a:buFontTx/>
              <a:buChar char="-"/>
            </a:pPr>
            <a:r>
              <a:rPr lang="en-US" b="1" i="1" dirty="0"/>
              <a:t>Signs, Wonders, and Miracles</a:t>
            </a:r>
          </a:p>
          <a:p>
            <a:pPr lvl="2">
              <a:buFontTx/>
              <a:buChar char="-"/>
            </a:pPr>
            <a:r>
              <a:rPr lang="en-US" b="1" i="1" dirty="0"/>
              <a:t>He did all of them</a:t>
            </a:r>
          </a:p>
          <a:p>
            <a:pPr lvl="1">
              <a:buFontTx/>
              <a:buChar char="-"/>
            </a:pPr>
            <a:r>
              <a:rPr lang="en-US" i="1" dirty="0"/>
              <a:t>We talked about modern-day Apostles, Visits to Heaven, etc., and how to think about what they say and do</a:t>
            </a:r>
          </a:p>
          <a:p>
            <a:pPr>
              <a:buFontTx/>
              <a:buChar char="-"/>
            </a:pPr>
            <a:r>
              <a:rPr lang="en-US" i="1" dirty="0"/>
              <a:t>Paul talked about his “thorn in the flesh” which was not taken away by the Lord to keep Paul humble and that God’s grace was sufficient for him to deal with it</a:t>
            </a:r>
          </a:p>
          <a:p>
            <a:pPr>
              <a:buFontTx/>
              <a:buChar char="-"/>
            </a:pPr>
            <a:r>
              <a:rPr lang="en-US" i="1" dirty="0"/>
              <a:t>Paul used both humor and Holy Sarcasm to make light of the accusations by some of the Corinthians</a:t>
            </a:r>
          </a:p>
        </p:txBody>
      </p:sp>
    </p:spTree>
    <p:extLst>
      <p:ext uri="{BB962C8B-B14F-4D97-AF65-F5344CB8AC3E}">
        <p14:creationId xmlns:p14="http://schemas.microsoft.com/office/powerpoint/2010/main" val="3868520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B2B71-B97E-66FE-97FC-4FFDA591B7ED}"/>
              </a:ext>
            </a:extLst>
          </p:cNvPr>
          <p:cNvSpPr>
            <a:spLocks noGrp="1"/>
          </p:cNvSpPr>
          <p:nvPr>
            <p:ph type="title"/>
          </p:nvPr>
        </p:nvSpPr>
        <p:spPr/>
        <p:txBody>
          <a:bodyPr/>
          <a:lstStyle/>
          <a:p>
            <a:r>
              <a:rPr lang="en-US" dirty="0"/>
              <a:t>Before we get into Chapter 13</a:t>
            </a:r>
          </a:p>
        </p:txBody>
      </p:sp>
      <p:sp>
        <p:nvSpPr>
          <p:cNvPr id="3" name="Content Placeholder 2">
            <a:extLst>
              <a:ext uri="{FF2B5EF4-FFF2-40B4-BE49-F238E27FC236}">
                <a16:creationId xmlns:a16="http://schemas.microsoft.com/office/drawing/2014/main" id="{A8F3736D-CC0E-7663-62BF-BC36DE3653AB}"/>
              </a:ext>
            </a:extLst>
          </p:cNvPr>
          <p:cNvSpPr>
            <a:spLocks noGrp="1"/>
          </p:cNvSpPr>
          <p:nvPr>
            <p:ph idx="1"/>
          </p:nvPr>
        </p:nvSpPr>
        <p:spPr>
          <a:xfrm>
            <a:off x="283778" y="1005983"/>
            <a:ext cx="11319641" cy="5744075"/>
          </a:xfrm>
        </p:spPr>
        <p:txBody>
          <a:bodyPr/>
          <a:lstStyle/>
          <a:p>
            <a:pPr marL="0" indent="0">
              <a:buNone/>
            </a:pPr>
            <a:r>
              <a:rPr lang="en-US" sz="3600" dirty="0"/>
              <a:t>I want to take us back to Ch 12:20-21</a:t>
            </a:r>
          </a:p>
          <a:p>
            <a:pPr marL="0" indent="0">
              <a:buNone/>
            </a:pPr>
            <a:r>
              <a:rPr lang="en-US" sz="3200" b="1" i="1" u="none" strike="noStrike" baseline="30000" dirty="0">
                <a:effectLst/>
              </a:rPr>
              <a:t>20 </a:t>
            </a:r>
            <a:r>
              <a:rPr lang="en-US" sz="3200" b="0" i="1" u="none" strike="noStrike" dirty="0">
                <a:effectLst/>
              </a:rPr>
              <a:t>For I am afraid that when I come, </a:t>
            </a:r>
            <a:r>
              <a:rPr lang="en-US" sz="3200" b="1" i="1" u="none" strike="noStrike" dirty="0">
                <a:effectLst/>
              </a:rPr>
              <a:t>I may not find you as I want you to be, and you may not find me as you want me to be. </a:t>
            </a:r>
            <a:r>
              <a:rPr lang="en-US" sz="3200" b="0" i="1" u="none" strike="noStrike" dirty="0">
                <a:effectLst/>
              </a:rPr>
              <a:t>I fear that there may be </a:t>
            </a:r>
            <a:r>
              <a:rPr lang="en-US" sz="3200" b="0" i="1" u="none" strike="noStrike" dirty="0">
                <a:solidFill>
                  <a:srgbClr val="C00000"/>
                </a:solidFill>
                <a:effectLst/>
              </a:rPr>
              <a:t>discord, jealousy, fits of rage, selfish ambition, slander, gossip, arrogance, and disorder. </a:t>
            </a:r>
          </a:p>
          <a:p>
            <a:pPr marL="0" indent="0">
              <a:buNone/>
            </a:pPr>
            <a:r>
              <a:rPr lang="en-US" sz="3200" b="1" i="1" u="none" strike="noStrike" baseline="30000" dirty="0">
                <a:effectLst/>
              </a:rPr>
              <a:t>21 </a:t>
            </a:r>
            <a:r>
              <a:rPr lang="en-US" sz="3200" b="0" i="1" u="none" strike="noStrike" dirty="0">
                <a:effectLst/>
              </a:rPr>
              <a:t>I am afraid that when I come </a:t>
            </a:r>
            <a:r>
              <a:rPr lang="en-US" sz="3200" b="1" i="1" u="none" strike="noStrike" dirty="0">
                <a:effectLst/>
              </a:rPr>
              <a:t>again my God will humble me before you</a:t>
            </a:r>
            <a:r>
              <a:rPr lang="en-US" sz="3200" b="0" i="1" u="none" strike="noStrike" dirty="0">
                <a:effectLst/>
              </a:rPr>
              <a:t>, and </a:t>
            </a:r>
            <a:r>
              <a:rPr lang="en-US" sz="3200" b="1" i="1" u="none" strike="noStrike" dirty="0">
                <a:effectLst/>
              </a:rPr>
              <a:t>I will be grieved over many who have sinned earlier and have not repented</a:t>
            </a:r>
            <a:r>
              <a:rPr lang="en-US" sz="3200" b="0" i="1" u="none" strike="noStrike" dirty="0">
                <a:effectLst/>
              </a:rPr>
              <a:t> of the </a:t>
            </a:r>
            <a:r>
              <a:rPr lang="en-US" sz="3200" b="0" i="1" u="none" strike="noStrike" dirty="0">
                <a:solidFill>
                  <a:srgbClr val="C00000"/>
                </a:solidFill>
                <a:effectLst/>
              </a:rPr>
              <a:t>impurity, sexual sin, and debauchery in which they have indulged.</a:t>
            </a:r>
            <a:endParaRPr lang="en-US" sz="3200" i="1" dirty="0">
              <a:solidFill>
                <a:srgbClr val="C00000"/>
              </a:solidFill>
            </a:endParaRPr>
          </a:p>
        </p:txBody>
      </p:sp>
    </p:spTree>
    <p:extLst>
      <p:ext uri="{BB962C8B-B14F-4D97-AF65-F5344CB8AC3E}">
        <p14:creationId xmlns:p14="http://schemas.microsoft.com/office/powerpoint/2010/main" val="3124131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0971-9F08-F98A-4DA8-FF043B8B2A11}"/>
              </a:ext>
            </a:extLst>
          </p:cNvPr>
          <p:cNvSpPr>
            <a:spLocks noGrp="1"/>
          </p:cNvSpPr>
          <p:nvPr>
            <p:ph type="title"/>
          </p:nvPr>
        </p:nvSpPr>
        <p:spPr>
          <a:xfrm>
            <a:off x="339935" y="0"/>
            <a:ext cx="11852065" cy="706438"/>
          </a:xfrm>
        </p:spPr>
        <p:txBody>
          <a:bodyPr/>
          <a:lstStyle/>
          <a:p>
            <a:r>
              <a:rPr lang="en-US" dirty="0"/>
              <a:t>2 Cor Ch 13 Background leading up to Ch 13</a:t>
            </a:r>
          </a:p>
        </p:txBody>
      </p:sp>
      <p:sp>
        <p:nvSpPr>
          <p:cNvPr id="3" name="Content Placeholder 2">
            <a:extLst>
              <a:ext uri="{FF2B5EF4-FFF2-40B4-BE49-F238E27FC236}">
                <a16:creationId xmlns:a16="http://schemas.microsoft.com/office/drawing/2014/main" id="{F551E5EB-4702-F42E-BFE5-F6D8A75BB9CE}"/>
              </a:ext>
            </a:extLst>
          </p:cNvPr>
          <p:cNvSpPr>
            <a:spLocks noGrp="1"/>
          </p:cNvSpPr>
          <p:nvPr>
            <p:ph idx="1"/>
          </p:nvPr>
        </p:nvSpPr>
        <p:spPr>
          <a:xfrm>
            <a:off x="409903" y="814380"/>
            <a:ext cx="11715431" cy="5822903"/>
          </a:xfrm>
        </p:spPr>
        <p:txBody>
          <a:bodyPr>
            <a:normAutofit fontScale="92500" lnSpcReduction="10000"/>
          </a:bodyPr>
          <a:lstStyle/>
          <a:p>
            <a:pPr marL="0" indent="0">
              <a:buNone/>
            </a:pPr>
            <a:r>
              <a:rPr lang="en-US" dirty="0"/>
              <a:t>Pastor John MacArthur has many sermons on just the first 2 verses of this chapter. It is worthwhile to find his sermons and listen to them.</a:t>
            </a:r>
          </a:p>
          <a:p>
            <a:pPr marL="0" indent="0">
              <a:buNone/>
            </a:pPr>
            <a:r>
              <a:rPr lang="en-US" dirty="0"/>
              <a:t>The background is important, and reading </a:t>
            </a:r>
            <a:r>
              <a:rPr lang="en-US" b="1" dirty="0"/>
              <a:t>1 Corinthians</a:t>
            </a:r>
            <a:r>
              <a:rPr lang="en-US" dirty="0"/>
              <a:t> will set that for you.</a:t>
            </a:r>
          </a:p>
          <a:p>
            <a:pPr marL="0" indent="0">
              <a:buNone/>
            </a:pPr>
            <a:r>
              <a:rPr lang="en-US" b="1" dirty="0"/>
              <a:t>1 Cor Ch 5:1-5     </a:t>
            </a:r>
            <a:r>
              <a:rPr lang="en-US" b="1" i="1" dirty="0"/>
              <a:t>Dealing with a case of incest in the church</a:t>
            </a:r>
          </a:p>
          <a:p>
            <a:pPr marL="0" indent="0">
              <a:buNone/>
            </a:pPr>
            <a:r>
              <a:rPr lang="en-US" b="1" i="1" u="none" strike="noStrike" dirty="0">
                <a:effectLst/>
                <a:latin typeface="system-ui"/>
              </a:rPr>
              <a:t>5 </a:t>
            </a:r>
            <a:r>
              <a:rPr lang="en-US" b="0" i="1" u="none" strike="noStrike" dirty="0">
                <a:effectLst/>
                <a:latin typeface="system-ui"/>
              </a:rPr>
              <a:t>It is actually reported that there is </a:t>
            </a:r>
            <a:r>
              <a:rPr lang="en-US" b="1" i="1" u="none" strike="noStrike" dirty="0">
                <a:effectLst/>
                <a:latin typeface="system-ui"/>
              </a:rPr>
              <a:t>sexual immorality among you</a:t>
            </a:r>
            <a:r>
              <a:rPr lang="en-US" b="0" i="1" u="none" strike="noStrike" dirty="0">
                <a:effectLst/>
                <a:latin typeface="system-ui"/>
              </a:rPr>
              <a:t>, and </a:t>
            </a:r>
            <a:r>
              <a:rPr lang="en-US" b="0" i="1" u="none" strike="noStrike" dirty="0">
                <a:solidFill>
                  <a:srgbClr val="C00000"/>
                </a:solidFill>
                <a:effectLst/>
                <a:latin typeface="system-ui"/>
              </a:rPr>
              <a:t>of a kind that even pagans do not tolerate</a:t>
            </a:r>
            <a:r>
              <a:rPr lang="en-US" b="0" i="1" u="none" strike="noStrike" dirty="0">
                <a:effectLst/>
                <a:latin typeface="system-ui"/>
              </a:rPr>
              <a:t>: </a:t>
            </a:r>
            <a:r>
              <a:rPr lang="en-US" b="1" i="1" u="none" strike="noStrike" dirty="0">
                <a:effectLst/>
                <a:latin typeface="system-ui"/>
              </a:rPr>
              <a:t>A man is sleeping with his father’s wife.</a:t>
            </a:r>
            <a:r>
              <a:rPr lang="en-US" b="0" i="1" u="none" strike="noStrike" dirty="0">
                <a:effectLst/>
                <a:latin typeface="system-ui"/>
              </a:rPr>
              <a:t> </a:t>
            </a:r>
          </a:p>
          <a:p>
            <a:pPr marL="0" indent="0">
              <a:buNone/>
            </a:pPr>
            <a:r>
              <a:rPr lang="en-US" b="1" i="1" u="none" strike="noStrike" baseline="30000" dirty="0">
                <a:effectLst/>
                <a:latin typeface="system-ui"/>
              </a:rPr>
              <a:t>2 </a:t>
            </a:r>
            <a:r>
              <a:rPr lang="en-US" b="1" i="1" u="none" strike="noStrike" dirty="0">
                <a:solidFill>
                  <a:srgbClr val="C00000"/>
                </a:solidFill>
                <a:effectLst/>
                <a:latin typeface="system-ui"/>
              </a:rPr>
              <a:t>And you are proud</a:t>
            </a:r>
            <a:r>
              <a:rPr lang="en-US" b="0" i="1" u="none" strike="noStrike" dirty="0">
                <a:effectLst/>
                <a:latin typeface="system-ui"/>
              </a:rPr>
              <a:t>! Shouldn’t you rather have gone into mourning </a:t>
            </a:r>
            <a:r>
              <a:rPr lang="en-US" b="0" i="1" u="sng" strike="noStrike" dirty="0">
                <a:effectLst/>
                <a:latin typeface="system-ui"/>
              </a:rPr>
              <a:t>and have put out of your fellowship the man who has been doing this? </a:t>
            </a:r>
          </a:p>
          <a:p>
            <a:pPr marL="0" indent="0">
              <a:buNone/>
            </a:pPr>
            <a:r>
              <a:rPr lang="en-US" b="1" i="1" u="none" strike="noStrike" baseline="30000" dirty="0">
                <a:effectLst/>
                <a:latin typeface="system-ui"/>
              </a:rPr>
              <a:t>3 </a:t>
            </a:r>
            <a:r>
              <a:rPr lang="en-US" b="0" i="1" u="none" strike="noStrike" dirty="0">
                <a:effectLst/>
                <a:latin typeface="system-ui"/>
              </a:rPr>
              <a:t>For my part, even though I am not physically present, I am with you in spirit. As one who is present with you in this way, </a:t>
            </a:r>
            <a:r>
              <a:rPr lang="en-US" b="1" i="1" u="none" strike="noStrike" dirty="0">
                <a:effectLst/>
                <a:latin typeface="system-ui"/>
              </a:rPr>
              <a:t>I have already passed judgment in the name of our Lord Jesus on the one who has been doing this. </a:t>
            </a:r>
          </a:p>
          <a:p>
            <a:pPr marL="0" indent="0">
              <a:buNone/>
            </a:pPr>
            <a:r>
              <a:rPr lang="en-US" b="1" i="1" u="none" strike="noStrike" baseline="30000" dirty="0">
                <a:effectLst/>
                <a:latin typeface="system-ui"/>
              </a:rPr>
              <a:t>4 </a:t>
            </a:r>
            <a:r>
              <a:rPr lang="en-US" b="0" i="1" u="none" strike="noStrike" dirty="0">
                <a:effectLst/>
                <a:latin typeface="system-ui"/>
              </a:rPr>
              <a:t>So when you are assembled and I am with you in spirit, and the power of our Lord Jesus is present,</a:t>
            </a:r>
          </a:p>
          <a:p>
            <a:pPr marL="0" indent="0">
              <a:buNone/>
            </a:pPr>
            <a:r>
              <a:rPr lang="en-US" b="1" i="1" u="none" strike="noStrike" baseline="30000" dirty="0">
                <a:effectLst/>
                <a:latin typeface="system-ui"/>
              </a:rPr>
              <a:t>5 </a:t>
            </a:r>
            <a:r>
              <a:rPr lang="en-US" b="1" i="1" u="none" strike="noStrike" dirty="0">
                <a:effectLst/>
                <a:latin typeface="system-ui"/>
              </a:rPr>
              <a:t>hand this man over to Satan for the destruction of the flesh, so that his spirit may be saved on the day of the Lord.</a:t>
            </a:r>
            <a:endParaRPr lang="en-US" b="1" i="1" dirty="0"/>
          </a:p>
        </p:txBody>
      </p:sp>
    </p:spTree>
    <p:extLst>
      <p:ext uri="{BB962C8B-B14F-4D97-AF65-F5344CB8AC3E}">
        <p14:creationId xmlns:p14="http://schemas.microsoft.com/office/powerpoint/2010/main" val="4123066419"/>
      </p:ext>
    </p:extLst>
  </p:cSld>
  <p:clrMapOvr>
    <a:masterClrMapping/>
  </p:clrMapOvr>
</p:sld>
</file>

<file path=ppt/theme/theme1.xml><?xml version="1.0" encoding="utf-8"?>
<a:theme xmlns:a="http://schemas.openxmlformats.org/drawingml/2006/main" name="BENSON class">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NSON class" id="{98C203C5-DB73-CC4D-9CD7-F15D9FAD2217}" vid="{B236078D-C6B7-A144-BEF9-8C4E8949D1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BENSON class</Template>
  <TotalTime>48995</TotalTime>
  <Words>1892</Words>
  <Application>Microsoft Macintosh PowerPoint</Application>
  <PresentationFormat>Widescreen</PresentationFormat>
  <Paragraphs>124</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system-ui</vt:lpstr>
      <vt:lpstr>Times New Roman</vt:lpstr>
      <vt:lpstr>Wingdings</vt:lpstr>
      <vt:lpstr>BENSON class</vt:lpstr>
      <vt:lpstr> 2 Corinthians Ch 13</vt:lpstr>
      <vt:lpstr>PowerPoint Presentation</vt:lpstr>
      <vt:lpstr>PowerPoint Presentation</vt:lpstr>
      <vt:lpstr>Class Schedule for the next few weeks</vt:lpstr>
      <vt:lpstr>Quick Update ...ICYMI</vt:lpstr>
      <vt:lpstr>Overall Outline of 2nd Corinthians</vt:lpstr>
      <vt:lpstr>2 Cor Ch 12   Chapter 12 Key Points</vt:lpstr>
      <vt:lpstr>Before we get into Chapter 13</vt:lpstr>
      <vt:lpstr>2 Cor Ch 13 Background leading up to Ch 13</vt:lpstr>
      <vt:lpstr>In the last part of Ch 12</vt:lpstr>
      <vt:lpstr>2 Cor Ch 13:1-4        Final Warnings...</vt:lpstr>
      <vt:lpstr>2 Cor Ch 13:5-6   Examining ourselves</vt:lpstr>
      <vt:lpstr> 2 Cor Ch 13:7-10    Weakness / Strength / Restoration</vt:lpstr>
      <vt:lpstr>2 Cor Ch 13:11- 14    Benediction</vt:lpstr>
      <vt:lpstr>Final Instructions from Paul</vt:lpstr>
      <vt:lpstr>2 Corinthians – An Assessment </vt:lpstr>
      <vt:lpstr>Next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Lay</dc:creator>
  <cp:lastModifiedBy>Jim Lay</cp:lastModifiedBy>
  <cp:revision>418</cp:revision>
  <dcterms:created xsi:type="dcterms:W3CDTF">2020-04-04T20:41:24Z</dcterms:created>
  <dcterms:modified xsi:type="dcterms:W3CDTF">2024-08-25T20:20:43Z</dcterms:modified>
</cp:coreProperties>
</file>